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95" r:id="rId5"/>
    <p:sldId id="296" r:id="rId6"/>
    <p:sldId id="259" r:id="rId7"/>
    <p:sldId id="260" r:id="rId8"/>
    <p:sldId id="261" r:id="rId9"/>
    <p:sldId id="262" r:id="rId10"/>
    <p:sldId id="263" r:id="rId11"/>
    <p:sldId id="264" r:id="rId12"/>
    <p:sldId id="265" r:id="rId13"/>
    <p:sldId id="266" r:id="rId14"/>
    <p:sldId id="280"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1" r:id="rId29"/>
    <p:sldId id="282" r:id="rId30"/>
    <p:sldId id="283" r:id="rId31"/>
    <p:sldId id="294" r:id="rId32"/>
    <p:sldId id="284" r:id="rId33"/>
    <p:sldId id="285" r:id="rId34"/>
    <p:sldId id="288" r:id="rId35"/>
    <p:sldId id="286" r:id="rId36"/>
    <p:sldId id="287" r:id="rId37"/>
    <p:sldId id="289" r:id="rId38"/>
    <p:sldId id="290" r:id="rId39"/>
    <p:sldId id="29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90"/>
  </p:normalViewPr>
  <p:slideViewPr>
    <p:cSldViewPr snapToGrid="0" snapToObjects="1">
      <p:cViewPr varScale="1">
        <p:scale>
          <a:sx n="99" d="100"/>
          <a:sy n="99"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E0F2-FD30-B54A-BB4F-9832D3F28D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2E2BFD-5DE1-F94F-82D4-38915DA62A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438440-D4D4-5F41-86CB-CF669B50FEF8}"/>
              </a:ext>
            </a:extLst>
          </p:cNvPr>
          <p:cNvSpPr>
            <a:spLocks noGrp="1"/>
          </p:cNvSpPr>
          <p:nvPr>
            <p:ph type="dt" sz="half" idx="10"/>
          </p:nvPr>
        </p:nvSpPr>
        <p:spPr/>
        <p:txBody>
          <a:bodyPr/>
          <a:lstStyle/>
          <a:p>
            <a:fld id="{010A6C4B-1619-A244-BAA1-5A2ACBAA0E3E}" type="datetimeFigureOut">
              <a:rPr lang="en-US" smtClean="0"/>
              <a:t>8/25/20</a:t>
            </a:fld>
            <a:endParaRPr lang="en-US"/>
          </a:p>
        </p:txBody>
      </p:sp>
      <p:sp>
        <p:nvSpPr>
          <p:cNvPr id="5" name="Footer Placeholder 4">
            <a:extLst>
              <a:ext uri="{FF2B5EF4-FFF2-40B4-BE49-F238E27FC236}">
                <a16:creationId xmlns:a16="http://schemas.microsoft.com/office/drawing/2014/main" id="{96D791EA-8699-8844-815D-E1F938281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ED4E2-33F8-8747-AE58-8C9B5E239BA5}"/>
              </a:ext>
            </a:extLst>
          </p:cNvPr>
          <p:cNvSpPr>
            <a:spLocks noGrp="1"/>
          </p:cNvSpPr>
          <p:nvPr>
            <p:ph type="sldNum" sz="quarter" idx="12"/>
          </p:nvPr>
        </p:nvSpPr>
        <p:spPr/>
        <p:txBody>
          <a:bodyPr/>
          <a:lstStyle/>
          <a:p>
            <a:fld id="{52766AC0-5A77-894C-B49E-4E6CDD5CB087}" type="slidenum">
              <a:rPr lang="en-US" smtClean="0"/>
              <a:t>‹#›</a:t>
            </a:fld>
            <a:endParaRPr lang="en-US"/>
          </a:p>
        </p:txBody>
      </p:sp>
    </p:spTree>
    <p:extLst>
      <p:ext uri="{BB962C8B-B14F-4D97-AF65-F5344CB8AC3E}">
        <p14:creationId xmlns:p14="http://schemas.microsoft.com/office/powerpoint/2010/main" val="2178705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0917-BF07-C549-B5AF-1A58F26004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2EAE8F-69E9-3644-AF75-FF11D10528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450B-9E36-FE4C-92BC-981E9F160467}"/>
              </a:ext>
            </a:extLst>
          </p:cNvPr>
          <p:cNvSpPr>
            <a:spLocks noGrp="1"/>
          </p:cNvSpPr>
          <p:nvPr>
            <p:ph type="dt" sz="half" idx="10"/>
          </p:nvPr>
        </p:nvSpPr>
        <p:spPr/>
        <p:txBody>
          <a:bodyPr/>
          <a:lstStyle/>
          <a:p>
            <a:fld id="{010A6C4B-1619-A244-BAA1-5A2ACBAA0E3E}" type="datetimeFigureOut">
              <a:rPr lang="en-US" smtClean="0"/>
              <a:t>8/25/20</a:t>
            </a:fld>
            <a:endParaRPr lang="en-US"/>
          </a:p>
        </p:txBody>
      </p:sp>
      <p:sp>
        <p:nvSpPr>
          <p:cNvPr id="5" name="Footer Placeholder 4">
            <a:extLst>
              <a:ext uri="{FF2B5EF4-FFF2-40B4-BE49-F238E27FC236}">
                <a16:creationId xmlns:a16="http://schemas.microsoft.com/office/drawing/2014/main" id="{D49F4972-0E12-3A4B-9D29-E7F6F692F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5F26B-4043-5347-9BA3-917F609CD871}"/>
              </a:ext>
            </a:extLst>
          </p:cNvPr>
          <p:cNvSpPr>
            <a:spLocks noGrp="1"/>
          </p:cNvSpPr>
          <p:nvPr>
            <p:ph type="sldNum" sz="quarter" idx="12"/>
          </p:nvPr>
        </p:nvSpPr>
        <p:spPr/>
        <p:txBody>
          <a:bodyPr/>
          <a:lstStyle/>
          <a:p>
            <a:fld id="{52766AC0-5A77-894C-B49E-4E6CDD5CB087}" type="slidenum">
              <a:rPr lang="en-US" smtClean="0"/>
              <a:t>‹#›</a:t>
            </a:fld>
            <a:endParaRPr lang="en-US"/>
          </a:p>
        </p:txBody>
      </p:sp>
    </p:spTree>
    <p:extLst>
      <p:ext uri="{BB962C8B-B14F-4D97-AF65-F5344CB8AC3E}">
        <p14:creationId xmlns:p14="http://schemas.microsoft.com/office/powerpoint/2010/main" val="187207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80831-8E9F-9E4F-BB55-4A98F0B2DF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60B85B-C278-7141-BC19-EDEAA8C2DE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92D98-1A06-6D4C-B808-5A2C4D1A3903}"/>
              </a:ext>
            </a:extLst>
          </p:cNvPr>
          <p:cNvSpPr>
            <a:spLocks noGrp="1"/>
          </p:cNvSpPr>
          <p:nvPr>
            <p:ph type="dt" sz="half" idx="10"/>
          </p:nvPr>
        </p:nvSpPr>
        <p:spPr/>
        <p:txBody>
          <a:bodyPr/>
          <a:lstStyle/>
          <a:p>
            <a:fld id="{010A6C4B-1619-A244-BAA1-5A2ACBAA0E3E}" type="datetimeFigureOut">
              <a:rPr lang="en-US" smtClean="0"/>
              <a:t>8/25/20</a:t>
            </a:fld>
            <a:endParaRPr lang="en-US"/>
          </a:p>
        </p:txBody>
      </p:sp>
      <p:sp>
        <p:nvSpPr>
          <p:cNvPr id="5" name="Footer Placeholder 4">
            <a:extLst>
              <a:ext uri="{FF2B5EF4-FFF2-40B4-BE49-F238E27FC236}">
                <a16:creationId xmlns:a16="http://schemas.microsoft.com/office/drawing/2014/main" id="{8C338048-0C98-4C4B-A3CE-89F16E3AA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E556D-09EF-D946-9F91-4F5D2DAD537A}"/>
              </a:ext>
            </a:extLst>
          </p:cNvPr>
          <p:cNvSpPr>
            <a:spLocks noGrp="1"/>
          </p:cNvSpPr>
          <p:nvPr>
            <p:ph type="sldNum" sz="quarter" idx="12"/>
          </p:nvPr>
        </p:nvSpPr>
        <p:spPr/>
        <p:txBody>
          <a:bodyPr/>
          <a:lstStyle/>
          <a:p>
            <a:fld id="{52766AC0-5A77-894C-B49E-4E6CDD5CB087}" type="slidenum">
              <a:rPr lang="en-US" smtClean="0"/>
              <a:t>‹#›</a:t>
            </a:fld>
            <a:endParaRPr lang="en-US"/>
          </a:p>
        </p:txBody>
      </p:sp>
    </p:spTree>
    <p:extLst>
      <p:ext uri="{BB962C8B-B14F-4D97-AF65-F5344CB8AC3E}">
        <p14:creationId xmlns:p14="http://schemas.microsoft.com/office/powerpoint/2010/main" val="411432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CBA82-6164-E84E-8E54-91AEF31C74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0C01F5-26BC-D243-A1D5-02C365FC11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6A8D35-5389-6E47-B9A8-B573AB5117B9}"/>
              </a:ext>
            </a:extLst>
          </p:cNvPr>
          <p:cNvSpPr>
            <a:spLocks noGrp="1"/>
          </p:cNvSpPr>
          <p:nvPr>
            <p:ph type="dt" sz="half" idx="10"/>
          </p:nvPr>
        </p:nvSpPr>
        <p:spPr/>
        <p:txBody>
          <a:bodyPr/>
          <a:lstStyle/>
          <a:p>
            <a:fld id="{010A6C4B-1619-A244-BAA1-5A2ACBAA0E3E}" type="datetimeFigureOut">
              <a:rPr lang="en-US" smtClean="0"/>
              <a:t>8/25/20</a:t>
            </a:fld>
            <a:endParaRPr lang="en-US"/>
          </a:p>
        </p:txBody>
      </p:sp>
      <p:sp>
        <p:nvSpPr>
          <p:cNvPr id="5" name="Footer Placeholder 4">
            <a:extLst>
              <a:ext uri="{FF2B5EF4-FFF2-40B4-BE49-F238E27FC236}">
                <a16:creationId xmlns:a16="http://schemas.microsoft.com/office/drawing/2014/main" id="{38A0C56C-F8CF-EE42-ACE9-F18617AF7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71D06-755A-0F44-97B7-1FEA3563F873}"/>
              </a:ext>
            </a:extLst>
          </p:cNvPr>
          <p:cNvSpPr>
            <a:spLocks noGrp="1"/>
          </p:cNvSpPr>
          <p:nvPr>
            <p:ph type="sldNum" sz="quarter" idx="12"/>
          </p:nvPr>
        </p:nvSpPr>
        <p:spPr/>
        <p:txBody>
          <a:bodyPr/>
          <a:lstStyle/>
          <a:p>
            <a:fld id="{52766AC0-5A77-894C-B49E-4E6CDD5CB087}" type="slidenum">
              <a:rPr lang="en-US" smtClean="0"/>
              <a:t>‹#›</a:t>
            </a:fld>
            <a:endParaRPr lang="en-US"/>
          </a:p>
        </p:txBody>
      </p:sp>
    </p:spTree>
    <p:extLst>
      <p:ext uri="{BB962C8B-B14F-4D97-AF65-F5344CB8AC3E}">
        <p14:creationId xmlns:p14="http://schemas.microsoft.com/office/powerpoint/2010/main" val="1279665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228-A618-6D4E-B131-1E4F75BB02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C3509D-E4AD-0F47-BF25-54755A8242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84280F-6E06-A345-9C7E-CE1E3A28E562}"/>
              </a:ext>
            </a:extLst>
          </p:cNvPr>
          <p:cNvSpPr>
            <a:spLocks noGrp="1"/>
          </p:cNvSpPr>
          <p:nvPr>
            <p:ph type="dt" sz="half" idx="10"/>
          </p:nvPr>
        </p:nvSpPr>
        <p:spPr/>
        <p:txBody>
          <a:bodyPr/>
          <a:lstStyle/>
          <a:p>
            <a:fld id="{010A6C4B-1619-A244-BAA1-5A2ACBAA0E3E}" type="datetimeFigureOut">
              <a:rPr lang="en-US" smtClean="0"/>
              <a:t>8/25/20</a:t>
            </a:fld>
            <a:endParaRPr lang="en-US"/>
          </a:p>
        </p:txBody>
      </p:sp>
      <p:sp>
        <p:nvSpPr>
          <p:cNvPr id="5" name="Footer Placeholder 4">
            <a:extLst>
              <a:ext uri="{FF2B5EF4-FFF2-40B4-BE49-F238E27FC236}">
                <a16:creationId xmlns:a16="http://schemas.microsoft.com/office/drawing/2014/main" id="{912817F2-1B81-EE49-91FF-26A62857C0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40455-7D37-AC41-89C4-E84517930773}"/>
              </a:ext>
            </a:extLst>
          </p:cNvPr>
          <p:cNvSpPr>
            <a:spLocks noGrp="1"/>
          </p:cNvSpPr>
          <p:nvPr>
            <p:ph type="sldNum" sz="quarter" idx="12"/>
          </p:nvPr>
        </p:nvSpPr>
        <p:spPr/>
        <p:txBody>
          <a:bodyPr/>
          <a:lstStyle/>
          <a:p>
            <a:fld id="{52766AC0-5A77-894C-B49E-4E6CDD5CB087}" type="slidenum">
              <a:rPr lang="en-US" smtClean="0"/>
              <a:t>‹#›</a:t>
            </a:fld>
            <a:endParaRPr lang="en-US"/>
          </a:p>
        </p:txBody>
      </p:sp>
    </p:spTree>
    <p:extLst>
      <p:ext uri="{BB962C8B-B14F-4D97-AF65-F5344CB8AC3E}">
        <p14:creationId xmlns:p14="http://schemas.microsoft.com/office/powerpoint/2010/main" val="1837262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1E6B-C6BA-D543-AB24-C3A846739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E862B6-C45E-5F4C-A117-48316D2A24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A3890B-1862-8A43-83BF-E9D8E8382C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269C04-75D2-9141-AF9B-65EB0A7F7FEC}"/>
              </a:ext>
            </a:extLst>
          </p:cNvPr>
          <p:cNvSpPr>
            <a:spLocks noGrp="1"/>
          </p:cNvSpPr>
          <p:nvPr>
            <p:ph type="dt" sz="half" idx="10"/>
          </p:nvPr>
        </p:nvSpPr>
        <p:spPr/>
        <p:txBody>
          <a:bodyPr/>
          <a:lstStyle/>
          <a:p>
            <a:fld id="{010A6C4B-1619-A244-BAA1-5A2ACBAA0E3E}" type="datetimeFigureOut">
              <a:rPr lang="en-US" smtClean="0"/>
              <a:t>8/25/20</a:t>
            </a:fld>
            <a:endParaRPr lang="en-US"/>
          </a:p>
        </p:txBody>
      </p:sp>
      <p:sp>
        <p:nvSpPr>
          <p:cNvPr id="6" name="Footer Placeholder 5">
            <a:extLst>
              <a:ext uri="{FF2B5EF4-FFF2-40B4-BE49-F238E27FC236}">
                <a16:creationId xmlns:a16="http://schemas.microsoft.com/office/drawing/2014/main" id="{45A2EDF6-7AA7-9547-B870-41FAB40D86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66D369-3EEC-8E47-8148-D01344469F44}"/>
              </a:ext>
            </a:extLst>
          </p:cNvPr>
          <p:cNvSpPr>
            <a:spLocks noGrp="1"/>
          </p:cNvSpPr>
          <p:nvPr>
            <p:ph type="sldNum" sz="quarter" idx="12"/>
          </p:nvPr>
        </p:nvSpPr>
        <p:spPr/>
        <p:txBody>
          <a:bodyPr/>
          <a:lstStyle/>
          <a:p>
            <a:fld id="{52766AC0-5A77-894C-B49E-4E6CDD5CB087}" type="slidenum">
              <a:rPr lang="en-US" smtClean="0"/>
              <a:t>‹#›</a:t>
            </a:fld>
            <a:endParaRPr lang="en-US"/>
          </a:p>
        </p:txBody>
      </p:sp>
    </p:spTree>
    <p:extLst>
      <p:ext uri="{BB962C8B-B14F-4D97-AF65-F5344CB8AC3E}">
        <p14:creationId xmlns:p14="http://schemas.microsoft.com/office/powerpoint/2010/main" val="121330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66E2-2A13-B546-879D-F114EF3D5D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BACDB1-BF6F-C34A-8584-7406E3A52F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184C63-6403-DB4A-97CF-E72218C140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D3D104-51D8-5D48-A8E2-54392A52AE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E8C04E-B19D-794B-A2E0-3AFE9AE2D0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FFF77D-B88A-B142-BBB9-891F33FF4E61}"/>
              </a:ext>
            </a:extLst>
          </p:cNvPr>
          <p:cNvSpPr>
            <a:spLocks noGrp="1"/>
          </p:cNvSpPr>
          <p:nvPr>
            <p:ph type="dt" sz="half" idx="10"/>
          </p:nvPr>
        </p:nvSpPr>
        <p:spPr/>
        <p:txBody>
          <a:bodyPr/>
          <a:lstStyle/>
          <a:p>
            <a:fld id="{010A6C4B-1619-A244-BAA1-5A2ACBAA0E3E}" type="datetimeFigureOut">
              <a:rPr lang="en-US" smtClean="0"/>
              <a:t>8/25/20</a:t>
            </a:fld>
            <a:endParaRPr lang="en-US"/>
          </a:p>
        </p:txBody>
      </p:sp>
      <p:sp>
        <p:nvSpPr>
          <p:cNvPr id="8" name="Footer Placeholder 7">
            <a:extLst>
              <a:ext uri="{FF2B5EF4-FFF2-40B4-BE49-F238E27FC236}">
                <a16:creationId xmlns:a16="http://schemas.microsoft.com/office/drawing/2014/main" id="{470B66E2-5CB9-1B45-A51B-FA2E6EAAF8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1B6DB0-C3D3-5B41-9762-8FDE400B0936}"/>
              </a:ext>
            </a:extLst>
          </p:cNvPr>
          <p:cNvSpPr>
            <a:spLocks noGrp="1"/>
          </p:cNvSpPr>
          <p:nvPr>
            <p:ph type="sldNum" sz="quarter" idx="12"/>
          </p:nvPr>
        </p:nvSpPr>
        <p:spPr/>
        <p:txBody>
          <a:bodyPr/>
          <a:lstStyle/>
          <a:p>
            <a:fld id="{52766AC0-5A77-894C-B49E-4E6CDD5CB087}" type="slidenum">
              <a:rPr lang="en-US" smtClean="0"/>
              <a:t>‹#›</a:t>
            </a:fld>
            <a:endParaRPr lang="en-US"/>
          </a:p>
        </p:txBody>
      </p:sp>
    </p:spTree>
    <p:extLst>
      <p:ext uri="{BB962C8B-B14F-4D97-AF65-F5344CB8AC3E}">
        <p14:creationId xmlns:p14="http://schemas.microsoft.com/office/powerpoint/2010/main" val="1942060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D5FD-1782-564A-812F-2086C4F0CC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F8D32D-416E-414C-B50C-E29B08038532}"/>
              </a:ext>
            </a:extLst>
          </p:cNvPr>
          <p:cNvSpPr>
            <a:spLocks noGrp="1"/>
          </p:cNvSpPr>
          <p:nvPr>
            <p:ph type="dt" sz="half" idx="10"/>
          </p:nvPr>
        </p:nvSpPr>
        <p:spPr/>
        <p:txBody>
          <a:bodyPr/>
          <a:lstStyle/>
          <a:p>
            <a:fld id="{010A6C4B-1619-A244-BAA1-5A2ACBAA0E3E}" type="datetimeFigureOut">
              <a:rPr lang="en-US" smtClean="0"/>
              <a:t>8/25/20</a:t>
            </a:fld>
            <a:endParaRPr lang="en-US"/>
          </a:p>
        </p:txBody>
      </p:sp>
      <p:sp>
        <p:nvSpPr>
          <p:cNvPr id="4" name="Footer Placeholder 3">
            <a:extLst>
              <a:ext uri="{FF2B5EF4-FFF2-40B4-BE49-F238E27FC236}">
                <a16:creationId xmlns:a16="http://schemas.microsoft.com/office/drawing/2014/main" id="{2CE09720-971D-574E-9BC6-6C075815A3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EE8D49-B8AD-BA48-B236-711CFC1A2BB4}"/>
              </a:ext>
            </a:extLst>
          </p:cNvPr>
          <p:cNvSpPr>
            <a:spLocks noGrp="1"/>
          </p:cNvSpPr>
          <p:nvPr>
            <p:ph type="sldNum" sz="quarter" idx="12"/>
          </p:nvPr>
        </p:nvSpPr>
        <p:spPr/>
        <p:txBody>
          <a:bodyPr/>
          <a:lstStyle/>
          <a:p>
            <a:fld id="{52766AC0-5A77-894C-B49E-4E6CDD5CB087}" type="slidenum">
              <a:rPr lang="en-US" smtClean="0"/>
              <a:t>‹#›</a:t>
            </a:fld>
            <a:endParaRPr lang="en-US"/>
          </a:p>
        </p:txBody>
      </p:sp>
    </p:spTree>
    <p:extLst>
      <p:ext uri="{BB962C8B-B14F-4D97-AF65-F5344CB8AC3E}">
        <p14:creationId xmlns:p14="http://schemas.microsoft.com/office/powerpoint/2010/main" val="2116733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391FB4-658C-D642-91A6-72AC7CD96146}"/>
              </a:ext>
            </a:extLst>
          </p:cNvPr>
          <p:cNvSpPr>
            <a:spLocks noGrp="1"/>
          </p:cNvSpPr>
          <p:nvPr>
            <p:ph type="dt" sz="half" idx="10"/>
          </p:nvPr>
        </p:nvSpPr>
        <p:spPr/>
        <p:txBody>
          <a:bodyPr/>
          <a:lstStyle/>
          <a:p>
            <a:fld id="{010A6C4B-1619-A244-BAA1-5A2ACBAA0E3E}" type="datetimeFigureOut">
              <a:rPr lang="en-US" smtClean="0"/>
              <a:t>8/25/20</a:t>
            </a:fld>
            <a:endParaRPr lang="en-US"/>
          </a:p>
        </p:txBody>
      </p:sp>
      <p:sp>
        <p:nvSpPr>
          <p:cNvPr id="3" name="Footer Placeholder 2">
            <a:extLst>
              <a:ext uri="{FF2B5EF4-FFF2-40B4-BE49-F238E27FC236}">
                <a16:creationId xmlns:a16="http://schemas.microsoft.com/office/drawing/2014/main" id="{6B6D71A1-9189-B04D-A169-8C1B56059E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4EC99E-B4D4-6741-AB04-F55874FB4376}"/>
              </a:ext>
            </a:extLst>
          </p:cNvPr>
          <p:cNvSpPr>
            <a:spLocks noGrp="1"/>
          </p:cNvSpPr>
          <p:nvPr>
            <p:ph type="sldNum" sz="quarter" idx="12"/>
          </p:nvPr>
        </p:nvSpPr>
        <p:spPr/>
        <p:txBody>
          <a:bodyPr/>
          <a:lstStyle/>
          <a:p>
            <a:fld id="{52766AC0-5A77-894C-B49E-4E6CDD5CB087}" type="slidenum">
              <a:rPr lang="en-US" smtClean="0"/>
              <a:t>‹#›</a:t>
            </a:fld>
            <a:endParaRPr lang="en-US"/>
          </a:p>
        </p:txBody>
      </p:sp>
    </p:spTree>
    <p:extLst>
      <p:ext uri="{BB962C8B-B14F-4D97-AF65-F5344CB8AC3E}">
        <p14:creationId xmlns:p14="http://schemas.microsoft.com/office/powerpoint/2010/main" val="2426595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016E-B1B2-D146-8327-61B06447C0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A45258-34E3-EE43-98B9-1692E7FBA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64ACD-B4BF-A941-885E-2C847F887B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988772-8525-0A44-8205-68A54262D609}"/>
              </a:ext>
            </a:extLst>
          </p:cNvPr>
          <p:cNvSpPr>
            <a:spLocks noGrp="1"/>
          </p:cNvSpPr>
          <p:nvPr>
            <p:ph type="dt" sz="half" idx="10"/>
          </p:nvPr>
        </p:nvSpPr>
        <p:spPr/>
        <p:txBody>
          <a:bodyPr/>
          <a:lstStyle/>
          <a:p>
            <a:fld id="{010A6C4B-1619-A244-BAA1-5A2ACBAA0E3E}" type="datetimeFigureOut">
              <a:rPr lang="en-US" smtClean="0"/>
              <a:t>8/25/20</a:t>
            </a:fld>
            <a:endParaRPr lang="en-US"/>
          </a:p>
        </p:txBody>
      </p:sp>
      <p:sp>
        <p:nvSpPr>
          <p:cNvPr id="6" name="Footer Placeholder 5">
            <a:extLst>
              <a:ext uri="{FF2B5EF4-FFF2-40B4-BE49-F238E27FC236}">
                <a16:creationId xmlns:a16="http://schemas.microsoft.com/office/drawing/2014/main" id="{34607218-69FA-384D-B1B7-F1E010AC2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A260D6-C2FD-5044-B4F1-56BD4B3058B0}"/>
              </a:ext>
            </a:extLst>
          </p:cNvPr>
          <p:cNvSpPr>
            <a:spLocks noGrp="1"/>
          </p:cNvSpPr>
          <p:nvPr>
            <p:ph type="sldNum" sz="quarter" idx="12"/>
          </p:nvPr>
        </p:nvSpPr>
        <p:spPr/>
        <p:txBody>
          <a:bodyPr/>
          <a:lstStyle/>
          <a:p>
            <a:fld id="{52766AC0-5A77-894C-B49E-4E6CDD5CB087}" type="slidenum">
              <a:rPr lang="en-US" smtClean="0"/>
              <a:t>‹#›</a:t>
            </a:fld>
            <a:endParaRPr lang="en-US"/>
          </a:p>
        </p:txBody>
      </p:sp>
    </p:spTree>
    <p:extLst>
      <p:ext uri="{BB962C8B-B14F-4D97-AF65-F5344CB8AC3E}">
        <p14:creationId xmlns:p14="http://schemas.microsoft.com/office/powerpoint/2010/main" val="45350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3BA5-5280-9546-A279-5613D1F1E6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58EF49-2112-144F-8367-159A56BC02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2F11F-C832-B948-BE26-5CC977196A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A9633C-F6D6-CB48-B18B-BB6F3AA0C6C0}"/>
              </a:ext>
            </a:extLst>
          </p:cNvPr>
          <p:cNvSpPr>
            <a:spLocks noGrp="1"/>
          </p:cNvSpPr>
          <p:nvPr>
            <p:ph type="dt" sz="half" idx="10"/>
          </p:nvPr>
        </p:nvSpPr>
        <p:spPr/>
        <p:txBody>
          <a:bodyPr/>
          <a:lstStyle/>
          <a:p>
            <a:fld id="{010A6C4B-1619-A244-BAA1-5A2ACBAA0E3E}" type="datetimeFigureOut">
              <a:rPr lang="en-US" smtClean="0"/>
              <a:t>8/25/20</a:t>
            </a:fld>
            <a:endParaRPr lang="en-US"/>
          </a:p>
        </p:txBody>
      </p:sp>
      <p:sp>
        <p:nvSpPr>
          <p:cNvPr id="6" name="Footer Placeholder 5">
            <a:extLst>
              <a:ext uri="{FF2B5EF4-FFF2-40B4-BE49-F238E27FC236}">
                <a16:creationId xmlns:a16="http://schemas.microsoft.com/office/drawing/2014/main" id="{F75B05DD-EA93-754D-B34A-3D2101807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8E66E0-7F19-924C-9961-6ADA0B1333D0}"/>
              </a:ext>
            </a:extLst>
          </p:cNvPr>
          <p:cNvSpPr>
            <a:spLocks noGrp="1"/>
          </p:cNvSpPr>
          <p:nvPr>
            <p:ph type="sldNum" sz="quarter" idx="12"/>
          </p:nvPr>
        </p:nvSpPr>
        <p:spPr/>
        <p:txBody>
          <a:bodyPr/>
          <a:lstStyle/>
          <a:p>
            <a:fld id="{52766AC0-5A77-894C-B49E-4E6CDD5CB087}" type="slidenum">
              <a:rPr lang="en-US" smtClean="0"/>
              <a:t>‹#›</a:t>
            </a:fld>
            <a:endParaRPr lang="en-US"/>
          </a:p>
        </p:txBody>
      </p:sp>
    </p:spTree>
    <p:extLst>
      <p:ext uri="{BB962C8B-B14F-4D97-AF65-F5344CB8AC3E}">
        <p14:creationId xmlns:p14="http://schemas.microsoft.com/office/powerpoint/2010/main" val="1687939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2667F5-AEB2-924B-8D34-0DBCA726DF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7E21F5-3EA2-8940-BA5D-5311E1176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E8D8E-48CC-9F4E-BB9C-BD8015F9CB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0A6C4B-1619-A244-BAA1-5A2ACBAA0E3E}" type="datetimeFigureOut">
              <a:rPr lang="en-US" smtClean="0"/>
              <a:t>8/25/20</a:t>
            </a:fld>
            <a:endParaRPr lang="en-US"/>
          </a:p>
        </p:txBody>
      </p:sp>
      <p:sp>
        <p:nvSpPr>
          <p:cNvPr id="5" name="Footer Placeholder 4">
            <a:extLst>
              <a:ext uri="{FF2B5EF4-FFF2-40B4-BE49-F238E27FC236}">
                <a16:creationId xmlns:a16="http://schemas.microsoft.com/office/drawing/2014/main" id="{9370B7F5-E2BC-FB49-90AC-73FB028758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C79D8E-8C7D-B943-8F03-E7013E4F4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766AC0-5A77-894C-B49E-4E6CDD5CB087}" type="slidenum">
              <a:rPr lang="en-US" smtClean="0"/>
              <a:t>‹#›</a:t>
            </a:fld>
            <a:endParaRPr lang="en-US"/>
          </a:p>
        </p:txBody>
      </p:sp>
    </p:spTree>
    <p:extLst>
      <p:ext uri="{BB962C8B-B14F-4D97-AF65-F5344CB8AC3E}">
        <p14:creationId xmlns:p14="http://schemas.microsoft.com/office/powerpoint/2010/main" val="4224898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stefanprodan/k8s-prom-hp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DirectXMan12/k8s-prometheus-adapter"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prometheus/client_pytho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800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toptal.com/python/introduction-python-microservices-namek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9D98-8E48-E240-BE59-EAAA54273552}"/>
              </a:ext>
            </a:extLst>
          </p:cNvPr>
          <p:cNvSpPr>
            <a:spLocks noGrp="1"/>
          </p:cNvSpPr>
          <p:nvPr>
            <p:ph type="ctrTitle"/>
          </p:nvPr>
        </p:nvSpPr>
        <p:spPr/>
        <p:txBody>
          <a:bodyPr/>
          <a:lstStyle/>
          <a:p>
            <a:r>
              <a:rPr lang="en-US" dirty="0"/>
              <a:t>Custom Scaling on Kubernetes</a:t>
            </a:r>
          </a:p>
        </p:txBody>
      </p:sp>
      <p:sp>
        <p:nvSpPr>
          <p:cNvPr id="3" name="Subtitle 2">
            <a:extLst>
              <a:ext uri="{FF2B5EF4-FFF2-40B4-BE49-F238E27FC236}">
                <a16:creationId xmlns:a16="http://schemas.microsoft.com/office/drawing/2014/main" id="{EBCFCC21-2ADF-F645-BC10-0EF97E3ED35B}"/>
              </a:ext>
            </a:extLst>
          </p:cNvPr>
          <p:cNvSpPr>
            <a:spLocks noGrp="1"/>
          </p:cNvSpPr>
          <p:nvPr>
            <p:ph type="subTitle" idx="1"/>
          </p:nvPr>
        </p:nvSpPr>
        <p:spPr/>
        <p:txBody>
          <a:bodyPr/>
          <a:lstStyle/>
          <a:p>
            <a:r>
              <a:rPr lang="en-US" dirty="0"/>
              <a:t>Much of the code comes from:</a:t>
            </a:r>
          </a:p>
          <a:p>
            <a:r>
              <a:rPr lang="en-US" dirty="0">
                <a:hlinkClick r:id="rId2"/>
              </a:rPr>
              <a:t>https://github.com/stefanprodan/k8s-prom-hpa</a:t>
            </a:r>
            <a:endParaRPr lang="en-US" dirty="0"/>
          </a:p>
        </p:txBody>
      </p:sp>
    </p:spTree>
    <p:extLst>
      <p:ext uri="{BB962C8B-B14F-4D97-AF65-F5344CB8AC3E}">
        <p14:creationId xmlns:p14="http://schemas.microsoft.com/office/powerpoint/2010/main" val="4103405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04EF-B52B-7A44-88AB-3205DF1037E5}"/>
              </a:ext>
            </a:extLst>
          </p:cNvPr>
          <p:cNvSpPr>
            <a:spLocks noGrp="1"/>
          </p:cNvSpPr>
          <p:nvPr>
            <p:ph type="title"/>
          </p:nvPr>
        </p:nvSpPr>
        <p:spPr/>
        <p:txBody>
          <a:bodyPr/>
          <a:lstStyle/>
          <a:p>
            <a:r>
              <a:rPr lang="en-US" dirty="0"/>
              <a:t>Deploy Gateway Service</a:t>
            </a:r>
          </a:p>
        </p:txBody>
      </p:sp>
      <p:graphicFrame>
        <p:nvGraphicFramePr>
          <p:cNvPr id="4" name="Content Placeholder 3">
            <a:extLst>
              <a:ext uri="{FF2B5EF4-FFF2-40B4-BE49-F238E27FC236}">
                <a16:creationId xmlns:a16="http://schemas.microsoft.com/office/drawing/2014/main" id="{A9527465-4D05-EE4D-A5CC-953490E2D00B}"/>
              </a:ext>
            </a:extLst>
          </p:cNvPr>
          <p:cNvGraphicFramePr>
            <a:graphicFrameLocks noGrp="1"/>
          </p:cNvGraphicFramePr>
          <p:nvPr>
            <p:ph idx="1"/>
            <p:extLst>
              <p:ext uri="{D42A27DB-BD31-4B8C-83A1-F6EECF244321}">
                <p14:modId xmlns:p14="http://schemas.microsoft.com/office/powerpoint/2010/main" val="1797987802"/>
              </p:ext>
            </p:extLst>
          </p:nvPr>
        </p:nvGraphicFramePr>
        <p:xfrm>
          <a:off x="8615055" y="370486"/>
          <a:ext cx="2738745" cy="9967114"/>
        </p:xfrm>
        <a:graphic>
          <a:graphicData uri="http://schemas.openxmlformats.org/drawingml/2006/table">
            <a:tbl>
              <a:tblPr/>
              <a:tblGrid>
                <a:gridCol w="2738745">
                  <a:extLst>
                    <a:ext uri="{9D8B030D-6E8A-4147-A177-3AD203B41FA5}">
                      <a16:colId xmlns:a16="http://schemas.microsoft.com/office/drawing/2014/main" val="2087088746"/>
                    </a:ext>
                  </a:extLst>
                </a:gridCol>
              </a:tblGrid>
              <a:tr h="4351338">
                <a:tc>
                  <a:txBody>
                    <a:bodyPr/>
                    <a:lstStyle/>
                    <a:p>
                      <a:pPr rtl="0" fontAlgn="t">
                        <a:spcBef>
                          <a:spcPts val="0"/>
                        </a:spcBef>
                        <a:spcAft>
                          <a:spcPts val="0"/>
                        </a:spcAft>
                      </a:pPr>
                      <a:r>
                        <a:rPr lang="en-US" sz="1000" b="0" i="0" u="none" strike="noStrike" dirty="0" err="1">
                          <a:solidFill>
                            <a:srgbClr val="FFFFFF"/>
                          </a:solidFill>
                          <a:effectLst/>
                          <a:latin typeface="Consolas" panose="020B0609020204030204" pitchFamily="49" charset="0"/>
                        </a:rPr>
                        <a:t>apiVersion</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v1</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kind: </a:t>
                      </a:r>
                      <a:r>
                        <a:rPr lang="en-US" sz="1000" b="0" i="0" u="none" strike="noStrike" dirty="0">
                          <a:solidFill>
                            <a:srgbClr val="A2FCA2"/>
                          </a:solidFill>
                          <a:effectLst/>
                          <a:latin typeface="Consolas" panose="020B0609020204030204" pitchFamily="49" charset="0"/>
                        </a:rPr>
                        <a:t>Service</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metadata:</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annotations: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kompose.cmd</a:t>
                      </a:r>
                      <a:r>
                        <a:rPr lang="en-US" sz="1000" b="0" i="0" u="none" strike="noStrike" dirty="0">
                          <a:solidFill>
                            <a:srgbClr val="A2FCA2"/>
                          </a:solidFill>
                          <a:effectLst/>
                          <a:latin typeface="Consolas" panose="020B0609020204030204" pitchFamily="49" charset="0"/>
                        </a:rPr>
                        <a:t>:</a:t>
                      </a: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kompose</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convert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kompose.version</a:t>
                      </a:r>
                      <a:r>
                        <a:rPr lang="en-US" sz="1000" b="0" i="0" u="none" strike="noStrike" dirty="0">
                          <a:solidFill>
                            <a:srgbClr val="A2FCA2"/>
                          </a:solidFill>
                          <a:effectLst/>
                          <a:latin typeface="Consolas" panose="020B0609020204030204" pitchFamily="49" charset="0"/>
                        </a:rPr>
                        <a:t>:</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D36363"/>
                          </a:solidFill>
                          <a:effectLst/>
                          <a:latin typeface="Consolas" panose="020B0609020204030204" pitchFamily="49" charset="0"/>
                        </a:rPr>
                        <a:t>1.21.0</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err="1">
                          <a:solidFill>
                            <a:srgbClr val="FFFFFF"/>
                          </a:solidFill>
                          <a:effectLst/>
                          <a:latin typeface="Consolas" panose="020B0609020204030204" pitchFamily="49" charset="0"/>
                        </a:rPr>
                        <a:t>creationTimestamp</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FCC28C"/>
                          </a:solidFill>
                          <a:effectLst/>
                          <a:latin typeface="Consolas" panose="020B0609020204030204" pitchFamily="49" charset="0"/>
                        </a:rPr>
                        <a:t>null</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labels: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io.kompose.service</a:t>
                      </a:r>
                      <a:r>
                        <a:rPr lang="en-US" sz="1000" b="0" i="0" u="none" strike="noStrike" dirty="0">
                          <a:solidFill>
                            <a:srgbClr val="A2FCA2"/>
                          </a:solidFill>
                          <a:effectLst/>
                          <a:latin typeface="Consolas" panose="020B0609020204030204" pitchFamily="49" charset="0"/>
                        </a:rPr>
                        <a:t>:</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gateway</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name: </a:t>
                      </a:r>
                      <a:r>
                        <a:rPr lang="en-US" sz="1000" b="0" i="0" u="none" strike="noStrike" dirty="0">
                          <a:solidFill>
                            <a:srgbClr val="A2FCA2"/>
                          </a:solidFill>
                          <a:effectLst/>
                          <a:latin typeface="Consolas" panose="020B0609020204030204" pitchFamily="49" charset="0"/>
                        </a:rPr>
                        <a:t>gateway</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spec:</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ports: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 name: </a:t>
                      </a:r>
                      <a:r>
                        <a:rPr lang="en-US" sz="1000" b="0" i="0" u="none" strike="noStrike" dirty="0">
                          <a:solidFill>
                            <a:srgbClr val="A2FCA2"/>
                          </a:solidFill>
                          <a:effectLst/>
                          <a:latin typeface="Consolas" panose="020B0609020204030204" pitchFamily="49" charset="0"/>
                        </a:rPr>
                        <a:t>"8000"</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port: </a:t>
                      </a:r>
                      <a:r>
                        <a:rPr lang="en-US" sz="1000" b="0" i="0" u="none" strike="noStrike" dirty="0">
                          <a:solidFill>
                            <a:srgbClr val="D36363"/>
                          </a:solidFill>
                          <a:effectLst/>
                          <a:latin typeface="Consolas" panose="020B0609020204030204" pitchFamily="49" charset="0"/>
                        </a:rPr>
                        <a:t>8000</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targetPort</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D36363"/>
                          </a:solidFill>
                          <a:effectLst/>
                          <a:latin typeface="Consolas" panose="020B0609020204030204" pitchFamily="49" charset="0"/>
                        </a:rPr>
                        <a:t>8000</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selector:</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io.kompose.service</a:t>
                      </a:r>
                      <a:r>
                        <a:rPr lang="en-US" sz="1000" b="0" i="0" u="none" strike="noStrike" dirty="0">
                          <a:solidFill>
                            <a:srgbClr val="A2FCA2"/>
                          </a:solidFill>
                          <a:effectLst/>
                          <a:latin typeface="Consolas" panose="020B0609020204030204" pitchFamily="49" charset="0"/>
                        </a:rPr>
                        <a:t>:</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gateway</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type: </a:t>
                      </a:r>
                      <a:r>
                        <a:rPr lang="en-US" sz="1000" b="0" i="0" u="none" strike="noStrike" dirty="0" err="1">
                          <a:solidFill>
                            <a:srgbClr val="A2FCA2"/>
                          </a:solidFill>
                          <a:effectLst/>
                          <a:latin typeface="Consolas" panose="020B0609020204030204" pitchFamily="49" charset="0"/>
                        </a:rPr>
                        <a:t>LoadBalancer</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C9B9B"/>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err="1">
                          <a:solidFill>
                            <a:srgbClr val="FFFFFF"/>
                          </a:solidFill>
                          <a:effectLst/>
                          <a:latin typeface="Consolas" panose="020B0609020204030204" pitchFamily="49" charset="0"/>
                        </a:rPr>
                        <a:t>apiVersion</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apps/v1</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kind: </a:t>
                      </a:r>
                      <a:r>
                        <a:rPr lang="en-US" sz="1000" b="0" i="0" u="none" strike="noStrike" dirty="0">
                          <a:solidFill>
                            <a:srgbClr val="A2FCA2"/>
                          </a:solidFill>
                          <a:effectLst/>
                          <a:latin typeface="Consolas" panose="020B0609020204030204" pitchFamily="49" charset="0"/>
                        </a:rPr>
                        <a:t>Deployment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metadata:</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annotations: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kompose.cmd</a:t>
                      </a:r>
                      <a:r>
                        <a:rPr lang="en-US" sz="1000" b="0" i="0" u="none" strike="noStrike" dirty="0">
                          <a:solidFill>
                            <a:srgbClr val="A2FCA2"/>
                          </a:solidFill>
                          <a:effectLst/>
                          <a:latin typeface="Consolas" panose="020B0609020204030204" pitchFamily="49" charset="0"/>
                        </a:rPr>
                        <a:t>:</a:t>
                      </a: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kompose</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convert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kompose.version</a:t>
                      </a:r>
                      <a:r>
                        <a:rPr lang="en-US" sz="1000" b="0" i="0" u="none" strike="noStrike" dirty="0">
                          <a:solidFill>
                            <a:srgbClr val="A2FCA2"/>
                          </a:solidFill>
                          <a:effectLst/>
                          <a:latin typeface="Consolas" panose="020B0609020204030204" pitchFamily="49" charset="0"/>
                        </a:rPr>
                        <a:t>:</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D36363"/>
                          </a:solidFill>
                          <a:effectLst/>
                          <a:latin typeface="Consolas" panose="020B0609020204030204" pitchFamily="49" charset="0"/>
                        </a:rPr>
                        <a:t>1.21.0</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err="1">
                          <a:solidFill>
                            <a:srgbClr val="FFFFFF"/>
                          </a:solidFill>
                          <a:effectLst/>
                          <a:latin typeface="Consolas" panose="020B0609020204030204" pitchFamily="49" charset="0"/>
                        </a:rPr>
                        <a:t>creationTimestamp</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FCC28C"/>
                          </a:solidFill>
                          <a:effectLst/>
                          <a:latin typeface="Consolas" panose="020B0609020204030204" pitchFamily="49" charset="0"/>
                        </a:rPr>
                        <a:t>null</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labels: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io.kompose.service</a:t>
                      </a:r>
                      <a:r>
                        <a:rPr lang="en-US" sz="1000" b="0" i="0" u="none" strike="noStrike" dirty="0">
                          <a:solidFill>
                            <a:srgbClr val="A2FCA2"/>
                          </a:solidFill>
                          <a:effectLst/>
                          <a:latin typeface="Consolas" panose="020B0609020204030204" pitchFamily="49" charset="0"/>
                        </a:rPr>
                        <a:t>:</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gateway</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name: </a:t>
                      </a:r>
                      <a:r>
                        <a:rPr lang="en-US" sz="1000" b="0" i="0" u="none" strike="noStrike" dirty="0">
                          <a:solidFill>
                            <a:srgbClr val="A2FCA2"/>
                          </a:solidFill>
                          <a:effectLst/>
                          <a:latin typeface="Consolas" panose="020B0609020204030204" pitchFamily="49" charset="0"/>
                        </a:rPr>
                        <a:t>gateway</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spec:</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replicas: </a:t>
                      </a:r>
                      <a:r>
                        <a:rPr lang="en-US" sz="1000" b="0" i="0" u="none" strike="noStrike" dirty="0">
                          <a:solidFill>
                            <a:srgbClr val="D36363"/>
                          </a:solidFill>
                          <a:effectLst/>
                          <a:latin typeface="Consolas" panose="020B0609020204030204" pitchFamily="49" charset="0"/>
                        </a:rPr>
                        <a:t>1</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selector:</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matchLabels</a:t>
                      </a:r>
                      <a:r>
                        <a:rPr lang="en-US" sz="1000" b="0" i="0" u="none" strike="noStrike" dirty="0">
                          <a:solidFill>
                            <a:srgbClr val="FFFFFF"/>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io.kompose.service</a:t>
                      </a:r>
                      <a:r>
                        <a:rPr lang="en-US" sz="1000" b="0" i="0" u="none" strike="noStrike" dirty="0">
                          <a:solidFill>
                            <a:srgbClr val="A2FCA2"/>
                          </a:solidFill>
                          <a:effectLst/>
                          <a:latin typeface="Consolas" panose="020B0609020204030204" pitchFamily="49" charset="0"/>
                        </a:rPr>
                        <a:t>:</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gateway</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strategy: </a:t>
                      </a:r>
                      <a:r>
                        <a:rPr lang="en-US" sz="1000" b="0" i="0" u="none" strike="noStrike" dirty="0">
                          <a:solidFill>
                            <a:srgbClr val="A2FCA2"/>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template:</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metadata:</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annotations: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kompose.cmd</a:t>
                      </a:r>
                      <a:r>
                        <a:rPr lang="en-US" sz="1000" b="0" i="0" u="none" strike="noStrike" dirty="0">
                          <a:solidFill>
                            <a:srgbClr val="A2FCA2"/>
                          </a:solidFill>
                          <a:effectLst/>
                          <a:latin typeface="Consolas" panose="020B0609020204030204" pitchFamily="49" charset="0"/>
                        </a:rPr>
                        <a:t>:</a:t>
                      </a: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kompose</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convert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kompose.version</a:t>
                      </a:r>
                      <a:r>
                        <a:rPr lang="en-US" sz="1000" b="0" i="0" u="none" strike="noStrike" dirty="0">
                          <a:solidFill>
                            <a:srgbClr val="A2FCA2"/>
                          </a:solidFill>
                          <a:effectLst/>
                          <a:latin typeface="Consolas" panose="020B0609020204030204" pitchFamily="49" charset="0"/>
                        </a:rPr>
                        <a:t>:</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D36363"/>
                          </a:solidFill>
                          <a:effectLst/>
                          <a:latin typeface="Consolas" panose="020B0609020204030204" pitchFamily="49" charset="0"/>
                        </a:rPr>
                        <a:t>1.21.0</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creationTimestamp</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FCC28C"/>
                          </a:solidFill>
                          <a:effectLst/>
                          <a:latin typeface="Consolas" panose="020B0609020204030204" pitchFamily="49" charset="0"/>
                        </a:rPr>
                        <a:t>null</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labels: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A2FCA2"/>
                          </a:solidFill>
                          <a:effectLst/>
                          <a:latin typeface="Consolas" panose="020B0609020204030204" pitchFamily="49" charset="0"/>
                        </a:rPr>
                        <a:t>io.kompose.service</a:t>
                      </a:r>
                      <a:r>
                        <a:rPr lang="en-US" sz="1000" b="0" i="0" u="none" strike="noStrike" dirty="0">
                          <a:solidFill>
                            <a:srgbClr val="A2FCA2"/>
                          </a:solidFill>
                          <a:effectLst/>
                          <a:latin typeface="Consolas" panose="020B0609020204030204" pitchFamily="49" charset="0"/>
                        </a:rPr>
                        <a:t>:</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gateway</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spec:</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containers: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 env:</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 name: </a:t>
                      </a:r>
                      <a:r>
                        <a:rPr lang="en-US" sz="1000" b="0" i="0" u="none" strike="noStrike" dirty="0">
                          <a:solidFill>
                            <a:srgbClr val="A2FCA2"/>
                          </a:solidFill>
                          <a:effectLst/>
                          <a:latin typeface="Consolas" panose="020B0609020204030204" pitchFamily="49" charset="0"/>
                        </a:rPr>
                        <a:t>RABBIT_HOST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value: </a:t>
                      </a:r>
                      <a:r>
                        <a:rPr lang="en-US" sz="1000" b="0" i="0" u="none" strike="noStrike" dirty="0">
                          <a:solidFill>
                            <a:srgbClr val="A2FCA2"/>
                          </a:solidFill>
                          <a:effectLst/>
                          <a:latin typeface="Consolas" panose="020B0609020204030204" pitchFamily="49" charset="0"/>
                        </a:rPr>
                        <a:t>rabbit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 name: </a:t>
                      </a:r>
                      <a:r>
                        <a:rPr lang="en-US" sz="1000" b="0" i="0" u="none" strike="noStrike" dirty="0">
                          <a:solidFill>
                            <a:srgbClr val="A2FCA2"/>
                          </a:solidFill>
                          <a:effectLst/>
                          <a:latin typeface="Consolas" panose="020B0609020204030204" pitchFamily="49" charset="0"/>
                        </a:rPr>
                        <a:t>RABBIT_PASSWORD</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value: </a:t>
                      </a:r>
                      <a:r>
                        <a:rPr lang="en-US" sz="1000" b="0" i="0" u="none" strike="noStrike" dirty="0">
                          <a:solidFill>
                            <a:srgbClr val="A2FCA2"/>
                          </a:solidFill>
                          <a:effectLst/>
                          <a:latin typeface="Consolas" panose="020B0609020204030204" pitchFamily="49" charset="0"/>
                        </a:rPr>
                        <a:t>guest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 name: </a:t>
                      </a:r>
                      <a:r>
                        <a:rPr lang="en-US" sz="1000" b="0" i="0" u="none" strike="noStrike" dirty="0">
                          <a:solidFill>
                            <a:srgbClr val="A2FCA2"/>
                          </a:solidFill>
                          <a:effectLst/>
                          <a:latin typeface="Consolas" panose="020B0609020204030204" pitchFamily="49" charset="0"/>
                        </a:rPr>
                        <a:t>RABBIT_PORT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value: </a:t>
                      </a:r>
                      <a:r>
                        <a:rPr lang="en-US" sz="1000" b="0" i="0" u="none" strike="noStrike" dirty="0">
                          <a:solidFill>
                            <a:srgbClr val="A2FCA2"/>
                          </a:solidFill>
                          <a:effectLst/>
                          <a:latin typeface="Consolas" panose="020B0609020204030204" pitchFamily="49" charset="0"/>
                        </a:rPr>
                        <a:t>"5672"</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 name: </a:t>
                      </a:r>
                      <a:r>
                        <a:rPr lang="en-US" sz="1000" b="0" i="0" u="none" strike="noStrike" dirty="0">
                          <a:solidFill>
                            <a:srgbClr val="A2FCA2"/>
                          </a:solidFill>
                          <a:effectLst/>
                          <a:latin typeface="Consolas" panose="020B0609020204030204" pitchFamily="49" charset="0"/>
                        </a:rPr>
                        <a:t>RABBIT_USER</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value: </a:t>
                      </a:r>
                      <a:r>
                        <a:rPr lang="en-US" sz="1000" b="0" i="0" u="none" strike="noStrike" dirty="0">
                          <a:solidFill>
                            <a:srgbClr val="A2FCA2"/>
                          </a:solidFill>
                          <a:effectLst/>
                          <a:latin typeface="Consolas" panose="020B0609020204030204" pitchFamily="49" charset="0"/>
                        </a:rPr>
                        <a:t>guest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image: </a:t>
                      </a:r>
                      <a:r>
                        <a:rPr lang="en-US" sz="1000" b="0" i="0" u="none" strike="noStrike" dirty="0" err="1">
                          <a:solidFill>
                            <a:srgbClr val="A2FCA2"/>
                          </a:solidFill>
                          <a:effectLst/>
                          <a:latin typeface="Consolas" panose="020B0609020204030204" pitchFamily="49" charset="0"/>
                        </a:rPr>
                        <a:t>etansoclof</a:t>
                      </a:r>
                      <a:r>
                        <a:rPr lang="en-US" sz="1000" b="0" i="0" u="none" strike="noStrike" dirty="0">
                          <a:solidFill>
                            <a:srgbClr val="A2FCA2"/>
                          </a:solidFill>
                          <a:effectLst/>
                          <a:latin typeface="Consolas" panose="020B0609020204030204" pitchFamily="49" charset="0"/>
                        </a:rPr>
                        <a:t>/gateway:1.01</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imagePullPolicy</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 </a:t>
                      </a:r>
                      <a:r>
                        <a:rPr lang="en-US" sz="1000" b="0" i="0" u="none" strike="noStrike" dirty="0">
                          <a:solidFill>
                            <a:srgbClr val="A2FCA2"/>
                          </a:solidFill>
                          <a:effectLst/>
                          <a:latin typeface="Consolas" panose="020B0609020204030204" pitchFamily="49" charset="0"/>
                        </a:rPr>
                        <a:t>gateway</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ports: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 </a:t>
                      </a:r>
                      <a:r>
                        <a:rPr lang="en-US" sz="1000" b="0" i="0" u="none" strike="noStrike" dirty="0" err="1">
                          <a:solidFill>
                            <a:srgbClr val="FFFFFF"/>
                          </a:solidFill>
                          <a:effectLst/>
                          <a:latin typeface="Consolas" panose="020B0609020204030204" pitchFamily="49" charset="0"/>
                        </a:rPr>
                        <a:t>containerPort</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D36363"/>
                          </a:solidFill>
                          <a:effectLst/>
                          <a:latin typeface="Consolas" panose="020B0609020204030204" pitchFamily="49" charset="0"/>
                        </a:rPr>
                        <a:t>8000</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resources: </a:t>
                      </a:r>
                      <a:r>
                        <a:rPr lang="en-US" sz="1000" b="0" i="0" u="none" strike="noStrike" dirty="0">
                          <a:solidFill>
                            <a:srgbClr val="A2FCA2"/>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restartPolicy</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Always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serviceAccountName</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volumes: </a:t>
                      </a:r>
                      <a:r>
                        <a:rPr lang="en-US" sz="1000" b="0" i="0" u="none" strike="noStrike" dirty="0">
                          <a:solidFill>
                            <a:srgbClr val="FCC28C"/>
                          </a:solidFill>
                          <a:effectLst/>
                          <a:latin typeface="Consolas" panose="020B0609020204030204" pitchFamily="49" charset="0"/>
                        </a:rPr>
                        <a:t>null</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status: </a:t>
                      </a:r>
                      <a:r>
                        <a:rPr lang="en-US" sz="1000" b="0" i="0" u="none" strike="noStrike" dirty="0">
                          <a:solidFill>
                            <a:srgbClr val="A2FCA2"/>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C9B9B"/>
                          </a:solidFill>
                          <a:effectLst/>
                          <a:latin typeface="Consolas" panose="020B0609020204030204" pitchFamily="49" charset="0"/>
                        </a:rPr>
                        <a:t>---</a:t>
                      </a:r>
                      <a:endParaRPr lang="en-US" sz="1000" dirty="0">
                        <a:effectLst/>
                      </a:endParaRPr>
                    </a:p>
                  </a:txBody>
                  <a:tcPr marL="30557" marR="30557" marT="30557" marB="30557">
                    <a:lnL>
                      <a:noFill/>
                    </a:lnL>
                    <a:lnR>
                      <a:noFill/>
                    </a:lnR>
                    <a:lnT>
                      <a:noFill/>
                    </a:lnT>
                    <a:lnB>
                      <a:noFill/>
                    </a:lnB>
                    <a:solidFill>
                      <a:srgbClr val="333333"/>
                    </a:solidFill>
                  </a:tcPr>
                </a:tc>
                <a:extLst>
                  <a:ext uri="{0D108BD9-81ED-4DB2-BD59-A6C34878D82A}">
                    <a16:rowId xmlns:a16="http://schemas.microsoft.com/office/drawing/2014/main" val="1476697711"/>
                  </a:ext>
                </a:extLst>
              </a:tr>
            </a:tbl>
          </a:graphicData>
        </a:graphic>
      </p:graphicFrame>
      <p:sp>
        <p:nvSpPr>
          <p:cNvPr id="5" name="Rectangle 1">
            <a:extLst>
              <a:ext uri="{FF2B5EF4-FFF2-40B4-BE49-F238E27FC236}">
                <a16:creationId xmlns:a16="http://schemas.microsoft.com/office/drawing/2014/main" id="{ACA4A149-F823-F742-80E2-4F43B925A8F0}"/>
              </a:ext>
            </a:extLst>
          </p:cNvPr>
          <p:cNvSpPr>
            <a:spLocks noChangeArrowheads="1"/>
          </p:cNvSpPr>
          <p:nvPr/>
        </p:nvSpPr>
        <p:spPr bwMode="auto">
          <a:xfrm>
            <a:off x="5006715" y="-368002"/>
            <a:ext cx="31103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3F4C5769-17C1-FF43-B81F-F9CA47117D94}"/>
              </a:ext>
            </a:extLst>
          </p:cNvPr>
          <p:cNvSpPr txBox="1"/>
          <p:nvPr/>
        </p:nvSpPr>
        <p:spPr>
          <a:xfrm>
            <a:off x="838200" y="1500485"/>
            <a:ext cx="6415790"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This deployment runs a Gateway docker image on port 8000. The Gateway Kubernetes service provides access to port 8000.</a:t>
            </a:r>
          </a:p>
          <a:p>
            <a:endParaRPr lang="en-US" dirty="0"/>
          </a:p>
        </p:txBody>
      </p:sp>
    </p:spTree>
    <p:extLst>
      <p:ext uri="{BB962C8B-B14F-4D97-AF65-F5344CB8AC3E}">
        <p14:creationId xmlns:p14="http://schemas.microsoft.com/office/powerpoint/2010/main" val="313936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BB984-073C-4D43-A7A9-8BE4F7DA25E0}"/>
              </a:ext>
            </a:extLst>
          </p:cNvPr>
          <p:cNvSpPr>
            <a:spLocks noGrp="1"/>
          </p:cNvSpPr>
          <p:nvPr>
            <p:ph type="title"/>
          </p:nvPr>
        </p:nvSpPr>
        <p:spPr/>
        <p:txBody>
          <a:bodyPr/>
          <a:lstStyle/>
          <a:p>
            <a:r>
              <a:rPr lang="en-US" dirty="0"/>
              <a:t>Deploy Bookings Deployment</a:t>
            </a:r>
          </a:p>
        </p:txBody>
      </p:sp>
      <p:graphicFrame>
        <p:nvGraphicFramePr>
          <p:cNvPr id="4" name="Content Placeholder 3">
            <a:extLst>
              <a:ext uri="{FF2B5EF4-FFF2-40B4-BE49-F238E27FC236}">
                <a16:creationId xmlns:a16="http://schemas.microsoft.com/office/drawing/2014/main" id="{A06EA451-F872-3841-9448-FDADCB9AF561}"/>
              </a:ext>
            </a:extLst>
          </p:cNvPr>
          <p:cNvGraphicFramePr>
            <a:graphicFrameLocks noGrp="1"/>
          </p:cNvGraphicFramePr>
          <p:nvPr>
            <p:ph idx="1"/>
            <p:extLst>
              <p:ext uri="{D42A27DB-BD31-4B8C-83A1-F6EECF244321}">
                <p14:modId xmlns:p14="http://schemas.microsoft.com/office/powerpoint/2010/main" val="4024612073"/>
              </p:ext>
            </p:extLst>
          </p:nvPr>
        </p:nvGraphicFramePr>
        <p:xfrm>
          <a:off x="8916630" y="1300981"/>
          <a:ext cx="2725732" cy="5054848"/>
        </p:xfrm>
        <a:graphic>
          <a:graphicData uri="http://schemas.openxmlformats.org/drawingml/2006/table">
            <a:tbl>
              <a:tblPr/>
              <a:tblGrid>
                <a:gridCol w="2725732">
                  <a:extLst>
                    <a:ext uri="{9D8B030D-6E8A-4147-A177-3AD203B41FA5}">
                      <a16:colId xmlns:a16="http://schemas.microsoft.com/office/drawing/2014/main" val="2667446659"/>
                    </a:ext>
                  </a:extLst>
                </a:gridCol>
              </a:tblGrid>
              <a:tr h="5054848">
                <a:tc>
                  <a:txBody>
                    <a:bodyPr/>
                    <a:lstStyle/>
                    <a:p>
                      <a:pPr rtl="0" fontAlgn="t">
                        <a:spcBef>
                          <a:spcPts val="0"/>
                        </a:spcBef>
                        <a:spcAft>
                          <a:spcPts val="0"/>
                        </a:spcAft>
                      </a:pPr>
                      <a:r>
                        <a:rPr lang="en-US" sz="600" b="0" i="0" u="none" strike="noStrike" dirty="0" err="1">
                          <a:solidFill>
                            <a:srgbClr val="FFFFFF"/>
                          </a:solidFill>
                          <a:effectLst/>
                          <a:latin typeface="Consolas" panose="020B0609020204030204" pitchFamily="49" charset="0"/>
                        </a:rPr>
                        <a:t>apiVersion</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apps/v1</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kind: </a:t>
                      </a:r>
                      <a:r>
                        <a:rPr lang="en-US" sz="600" b="0" i="0" u="none" strike="noStrike" dirty="0">
                          <a:solidFill>
                            <a:srgbClr val="A2FCA2"/>
                          </a:solidFill>
                          <a:effectLst/>
                          <a:latin typeface="Consolas" panose="020B0609020204030204" pitchFamily="49" charset="0"/>
                        </a:rPr>
                        <a:t>Deployment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metadata:</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annotations: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kompose.cmd</a:t>
                      </a:r>
                      <a:r>
                        <a:rPr lang="en-US" sz="600" b="0" i="0" u="none" strike="noStrike" dirty="0">
                          <a:solidFill>
                            <a:srgbClr val="A2FCA2"/>
                          </a:solidFill>
                          <a:effectLst/>
                          <a:latin typeface="Consolas" panose="020B0609020204030204" pitchFamily="49" charset="0"/>
                        </a:rPr>
                        <a:t>:</a:t>
                      </a: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kompose</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convert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kompose.version</a:t>
                      </a:r>
                      <a:r>
                        <a:rPr lang="en-US" sz="600" b="0" i="0" u="none" strike="noStrike" dirty="0">
                          <a:solidFill>
                            <a:srgbClr val="A2FCA2"/>
                          </a:solidFill>
                          <a:effectLst/>
                          <a:latin typeface="Consolas" panose="020B0609020204030204" pitchFamily="49" charset="0"/>
                        </a:rPr>
                        <a:t>:</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D36363"/>
                          </a:solidFill>
                          <a:effectLst/>
                          <a:latin typeface="Consolas" panose="020B0609020204030204" pitchFamily="49" charset="0"/>
                        </a:rPr>
                        <a:t>1.21.0</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a:t>
                      </a:r>
                      <a:br>
                        <a:rPr lang="en-US" sz="600" b="0" i="0" u="none" strike="noStrike" dirty="0">
                          <a:solidFill>
                            <a:srgbClr val="FFFFFF"/>
                          </a:solidFill>
                          <a:effectLst/>
                          <a:latin typeface="Consolas" panose="020B0609020204030204" pitchFamily="49" charset="0"/>
                        </a:rPr>
                      </a:br>
                      <a:r>
                        <a:rPr lang="en-US" sz="600" b="0" i="0" u="none" strike="noStrike" dirty="0" err="1">
                          <a:solidFill>
                            <a:srgbClr val="FFFFFF"/>
                          </a:solidFill>
                          <a:effectLst/>
                          <a:latin typeface="Consolas" panose="020B0609020204030204" pitchFamily="49" charset="0"/>
                        </a:rPr>
                        <a:t>creationTimestamp</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FCC28C"/>
                          </a:solidFill>
                          <a:effectLst/>
                          <a:latin typeface="Consolas" panose="020B0609020204030204" pitchFamily="49" charset="0"/>
                        </a:rPr>
                        <a:t>null</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labels: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io.kompose.service</a:t>
                      </a:r>
                      <a:r>
                        <a:rPr lang="en-US" sz="600" b="0" i="0" u="none" strike="noStrike" dirty="0">
                          <a:solidFill>
                            <a:srgbClr val="A2FCA2"/>
                          </a:solidFill>
                          <a:effectLst/>
                          <a:latin typeface="Consolas" panose="020B0609020204030204" pitchFamily="49" charset="0"/>
                        </a:rPr>
                        <a:t>:</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bookings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name: </a:t>
                      </a:r>
                      <a:r>
                        <a:rPr lang="en-US" sz="600" b="0" i="0" u="none" strike="noStrike" dirty="0">
                          <a:solidFill>
                            <a:srgbClr val="A2FCA2"/>
                          </a:solidFill>
                          <a:effectLst/>
                          <a:latin typeface="Consolas" panose="020B0609020204030204" pitchFamily="49" charset="0"/>
                        </a:rPr>
                        <a:t>bookings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spec:</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replicas: </a:t>
                      </a:r>
                      <a:r>
                        <a:rPr lang="en-US" sz="600" b="0" i="0" u="none" strike="noStrike" dirty="0">
                          <a:solidFill>
                            <a:srgbClr val="D36363"/>
                          </a:solidFill>
                          <a:effectLst/>
                          <a:latin typeface="Consolas" panose="020B0609020204030204" pitchFamily="49" charset="0"/>
                        </a:rPr>
                        <a:t>1</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selector:</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FFFFFF"/>
                          </a:solidFill>
                          <a:effectLst/>
                          <a:latin typeface="Consolas" panose="020B0609020204030204" pitchFamily="49" charset="0"/>
                        </a:rPr>
                        <a:t>matchLabels</a:t>
                      </a:r>
                      <a:r>
                        <a:rPr lang="en-US" sz="600" b="0" i="0" u="none" strike="noStrike" dirty="0">
                          <a:solidFill>
                            <a:srgbClr val="FFFFFF"/>
                          </a:solidFill>
                          <a:effectLst/>
                          <a:latin typeface="Consolas" panose="020B0609020204030204" pitchFamily="49" charset="0"/>
                        </a:rPr>
                        <a: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io.kompose.service</a:t>
                      </a:r>
                      <a:r>
                        <a:rPr lang="en-US" sz="600" b="0" i="0" u="none" strike="noStrike" dirty="0">
                          <a:solidFill>
                            <a:srgbClr val="A2FCA2"/>
                          </a:solidFill>
                          <a:effectLst/>
                          <a:latin typeface="Consolas" panose="020B0609020204030204" pitchFamily="49" charset="0"/>
                        </a:rPr>
                        <a:t>:</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bookings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strategy: </a:t>
                      </a:r>
                      <a:r>
                        <a:rPr lang="en-US" sz="600" b="0" i="0" u="none" strike="noStrike" dirty="0">
                          <a:solidFill>
                            <a:srgbClr val="A2FCA2"/>
                          </a:solidFill>
                          <a:effectLst/>
                          <a:latin typeface="Consolas" panose="020B0609020204030204" pitchFamily="49" charset="0"/>
                        </a:rPr>
                        <a: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template:</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metadata:</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annotations: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kompose.cmd</a:t>
                      </a:r>
                      <a:r>
                        <a:rPr lang="en-US" sz="600" b="0" i="0" u="none" strike="noStrike" dirty="0">
                          <a:solidFill>
                            <a:srgbClr val="A2FCA2"/>
                          </a:solidFill>
                          <a:effectLst/>
                          <a:latin typeface="Consolas" panose="020B0609020204030204" pitchFamily="49" charset="0"/>
                        </a:rPr>
                        <a:t>:</a:t>
                      </a: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kompose</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convert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kompose.version</a:t>
                      </a:r>
                      <a:r>
                        <a:rPr lang="en-US" sz="600" b="0" i="0" u="none" strike="noStrike" dirty="0">
                          <a:solidFill>
                            <a:srgbClr val="A2FCA2"/>
                          </a:solidFill>
                          <a:effectLst/>
                          <a:latin typeface="Consolas" panose="020B0609020204030204" pitchFamily="49" charset="0"/>
                        </a:rPr>
                        <a:t>:</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D36363"/>
                          </a:solidFill>
                          <a:effectLst/>
                          <a:latin typeface="Consolas" panose="020B0609020204030204" pitchFamily="49" charset="0"/>
                        </a:rPr>
                        <a:t>1.21.0</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prometheus.io</a:t>
                      </a:r>
                      <a:r>
                        <a:rPr lang="en-US" sz="600" b="0" i="0" u="none" strike="noStrike" dirty="0">
                          <a:solidFill>
                            <a:srgbClr val="A2FCA2"/>
                          </a:solidFill>
                          <a:effectLst/>
                          <a:latin typeface="Consolas" panose="020B0609020204030204" pitchFamily="49" charset="0"/>
                        </a:rPr>
                        <a:t>/scrape:</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"true"</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888888"/>
                          </a:solidFill>
                          <a:effectLst/>
                          <a:latin typeface="Consolas" panose="020B0609020204030204" pitchFamily="49" charset="0"/>
                        </a:rPr>
                        <a:t># must be quoted</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prometheus.io</a:t>
                      </a:r>
                      <a:r>
                        <a:rPr lang="en-US" sz="600" b="0" i="0" u="none" strike="noStrike" dirty="0">
                          <a:solidFill>
                            <a:srgbClr val="A2FCA2"/>
                          </a:solidFill>
                          <a:effectLst/>
                          <a:latin typeface="Consolas" panose="020B0609020204030204" pitchFamily="49" charset="0"/>
                        </a:rPr>
                        <a:t>/port:</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"8000"</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888888"/>
                          </a:solidFill>
                          <a:effectLst/>
                          <a:latin typeface="Consolas" panose="020B0609020204030204" pitchFamily="49" charset="0"/>
                        </a:rPr>
                        <a:t># must be quoted</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prometheus.io</a:t>
                      </a:r>
                      <a:r>
                        <a:rPr lang="en-US" sz="600" b="0" i="0" u="none" strike="noStrike" dirty="0">
                          <a:solidFill>
                            <a:srgbClr val="A2FCA2"/>
                          </a:solidFill>
                          <a:effectLst/>
                          <a:latin typeface="Consolas" panose="020B0609020204030204" pitchFamily="49" charset="0"/>
                        </a:rPr>
                        <a:t>/path:</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FFFFFF"/>
                          </a:solidFill>
                          <a:effectLst/>
                          <a:latin typeface="Consolas" panose="020B0609020204030204" pitchFamily="49" charset="0"/>
                        </a:rPr>
                        <a:t>creationTimestamp</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FCC28C"/>
                          </a:solidFill>
                          <a:effectLst/>
                          <a:latin typeface="Consolas" panose="020B0609020204030204" pitchFamily="49" charset="0"/>
                        </a:rPr>
                        <a:t>null</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labels: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A2FCA2"/>
                          </a:solidFill>
                          <a:effectLst/>
                          <a:latin typeface="Consolas" panose="020B0609020204030204" pitchFamily="49" charset="0"/>
                        </a:rPr>
                        <a:t>io.kompose.service</a:t>
                      </a:r>
                      <a:r>
                        <a:rPr lang="en-US" sz="600" b="0" i="0" u="none" strike="noStrike" dirty="0">
                          <a:solidFill>
                            <a:srgbClr val="A2FCA2"/>
                          </a:solidFill>
                          <a:effectLst/>
                          <a:latin typeface="Consolas" panose="020B0609020204030204" pitchFamily="49" charset="0"/>
                        </a:rPr>
                        <a:t>:</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bookings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spec:</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containers: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 env:</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 name: </a:t>
                      </a:r>
                      <a:r>
                        <a:rPr lang="en-US" sz="600" b="0" i="0" u="none" strike="noStrike" dirty="0">
                          <a:solidFill>
                            <a:srgbClr val="A2FCA2"/>
                          </a:solidFill>
                          <a:effectLst/>
                          <a:latin typeface="Consolas" panose="020B0609020204030204" pitchFamily="49" charset="0"/>
                        </a:rPr>
                        <a:t>RABBIT_HOST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value: </a:t>
                      </a:r>
                      <a:r>
                        <a:rPr lang="en-US" sz="600" b="0" i="0" u="none" strike="noStrike" dirty="0">
                          <a:solidFill>
                            <a:srgbClr val="A2FCA2"/>
                          </a:solidFill>
                          <a:effectLst/>
                          <a:latin typeface="Consolas" panose="020B0609020204030204" pitchFamily="49" charset="0"/>
                        </a:rPr>
                        <a:t>rabbit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 name: </a:t>
                      </a:r>
                      <a:r>
                        <a:rPr lang="en-US" sz="600" b="0" i="0" u="none" strike="noStrike" dirty="0">
                          <a:solidFill>
                            <a:srgbClr val="A2FCA2"/>
                          </a:solidFill>
                          <a:effectLst/>
                          <a:latin typeface="Consolas" panose="020B0609020204030204" pitchFamily="49" charset="0"/>
                        </a:rPr>
                        <a:t>RABBIT_PASSWORD</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value: </a:t>
                      </a:r>
                      <a:r>
                        <a:rPr lang="en-US" sz="600" b="0" i="0" u="none" strike="noStrike" dirty="0">
                          <a:solidFill>
                            <a:srgbClr val="A2FCA2"/>
                          </a:solidFill>
                          <a:effectLst/>
                          <a:latin typeface="Consolas" panose="020B0609020204030204" pitchFamily="49" charset="0"/>
                        </a:rPr>
                        <a:t>guest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 name: </a:t>
                      </a:r>
                      <a:r>
                        <a:rPr lang="en-US" sz="600" b="0" i="0" u="none" strike="noStrike" dirty="0">
                          <a:solidFill>
                            <a:srgbClr val="A2FCA2"/>
                          </a:solidFill>
                          <a:effectLst/>
                          <a:latin typeface="Consolas" panose="020B0609020204030204" pitchFamily="49" charset="0"/>
                        </a:rPr>
                        <a:t>RABBIT_PORT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value: </a:t>
                      </a:r>
                      <a:r>
                        <a:rPr lang="en-US" sz="600" b="0" i="0" u="none" strike="noStrike" dirty="0">
                          <a:solidFill>
                            <a:srgbClr val="A2FCA2"/>
                          </a:solidFill>
                          <a:effectLst/>
                          <a:latin typeface="Consolas" panose="020B0609020204030204" pitchFamily="49" charset="0"/>
                        </a:rPr>
                        <a:t>"5672"</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 name: </a:t>
                      </a:r>
                      <a:r>
                        <a:rPr lang="en-US" sz="600" b="0" i="0" u="none" strike="noStrike" dirty="0">
                          <a:solidFill>
                            <a:srgbClr val="A2FCA2"/>
                          </a:solidFill>
                          <a:effectLst/>
                          <a:latin typeface="Consolas" panose="020B0609020204030204" pitchFamily="49" charset="0"/>
                        </a:rPr>
                        <a:t>RABBIT_USER</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value: </a:t>
                      </a:r>
                      <a:r>
                        <a:rPr lang="en-US" sz="600" b="0" i="0" u="none" strike="noStrike" dirty="0">
                          <a:solidFill>
                            <a:srgbClr val="A2FCA2"/>
                          </a:solidFill>
                          <a:effectLst/>
                          <a:latin typeface="Consolas" panose="020B0609020204030204" pitchFamily="49" charset="0"/>
                        </a:rPr>
                        <a:t>guest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 name: </a:t>
                      </a:r>
                      <a:r>
                        <a:rPr lang="en-US" sz="600" b="0" i="0" u="none" strike="noStrike" dirty="0">
                          <a:solidFill>
                            <a:srgbClr val="A2FCA2"/>
                          </a:solidFill>
                          <a:effectLst/>
                          <a:latin typeface="Consolas" panose="020B0609020204030204" pitchFamily="49" charset="0"/>
                        </a:rPr>
                        <a:t>REDIS_HOST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value: </a:t>
                      </a:r>
                      <a:r>
                        <a:rPr lang="en-US" sz="600" b="0" i="0" u="none" strike="noStrike" dirty="0" err="1">
                          <a:solidFill>
                            <a:srgbClr val="A2FCA2"/>
                          </a:solidFill>
                          <a:effectLst/>
                          <a:latin typeface="Consolas" panose="020B0609020204030204" pitchFamily="49" charset="0"/>
                        </a:rPr>
                        <a:t>redis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 name: </a:t>
                      </a:r>
                      <a:r>
                        <a:rPr lang="en-US" sz="600" b="0" i="0" u="none" strike="noStrike" dirty="0">
                          <a:solidFill>
                            <a:srgbClr val="A2FCA2"/>
                          </a:solidFill>
                          <a:effectLst/>
                          <a:latin typeface="Consolas" panose="020B0609020204030204" pitchFamily="49" charset="0"/>
                        </a:rPr>
                        <a:t>REDIS_PORT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value: </a:t>
                      </a:r>
                      <a:r>
                        <a:rPr lang="en-US" sz="600" b="0" i="0" u="none" strike="noStrike" dirty="0">
                          <a:solidFill>
                            <a:srgbClr val="A2FCA2"/>
                          </a:solidFill>
                          <a:effectLst/>
                          <a:latin typeface="Consolas" panose="020B0609020204030204" pitchFamily="49" charset="0"/>
                        </a:rPr>
                        <a:t>"6379"</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image: </a:t>
                      </a:r>
                      <a:r>
                        <a:rPr lang="en-US" sz="600" b="0" i="0" u="none" strike="noStrike" dirty="0" err="1">
                          <a:solidFill>
                            <a:srgbClr val="A2FCA2"/>
                          </a:solidFill>
                          <a:effectLst/>
                          <a:latin typeface="Consolas" panose="020B0609020204030204" pitchFamily="49" charset="0"/>
                        </a:rPr>
                        <a:t>etansoclof</a:t>
                      </a:r>
                      <a:r>
                        <a:rPr lang="en-US" sz="600" b="0" i="0" u="none" strike="noStrike" dirty="0">
                          <a:solidFill>
                            <a:srgbClr val="A2FCA2"/>
                          </a:solidFill>
                          <a:effectLst/>
                          <a:latin typeface="Consolas" panose="020B0609020204030204" pitchFamily="49" charset="0"/>
                        </a:rPr>
                        <a:t>/bookings:metric4</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FFFFFF"/>
                          </a:solidFill>
                          <a:effectLst/>
                          <a:latin typeface="Consolas" panose="020B0609020204030204" pitchFamily="49" charset="0"/>
                        </a:rPr>
                        <a:t>imagePullPolicy</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name: </a:t>
                      </a:r>
                      <a:r>
                        <a:rPr lang="en-US" sz="600" b="0" i="0" u="none" strike="noStrike" dirty="0">
                          <a:solidFill>
                            <a:srgbClr val="A2FCA2"/>
                          </a:solidFill>
                          <a:effectLst/>
                          <a:latin typeface="Consolas" panose="020B0609020204030204" pitchFamily="49" charset="0"/>
                        </a:rPr>
                        <a:t>bookings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resources: </a:t>
                      </a:r>
                      <a:r>
                        <a:rPr lang="en-US" sz="600" b="0" i="0" u="none" strike="noStrike" dirty="0">
                          <a:solidFill>
                            <a:srgbClr val="A2FCA2"/>
                          </a:solidFill>
                          <a:effectLst/>
                          <a:latin typeface="Consolas" panose="020B0609020204030204" pitchFamily="49" charset="0"/>
                        </a:rPr>
                        <a: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FFFFFF"/>
                          </a:solidFill>
                          <a:effectLst/>
                          <a:latin typeface="Consolas" panose="020B0609020204030204" pitchFamily="49" charset="0"/>
                        </a:rPr>
                        <a:t>restartPolicy</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Always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FFFFFF"/>
                          </a:solidFill>
                          <a:effectLst/>
                          <a:latin typeface="Consolas" panose="020B0609020204030204" pitchFamily="49" charset="0"/>
                        </a:rPr>
                        <a:t>serviceAccountName</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volumes: </a:t>
                      </a:r>
                      <a:r>
                        <a:rPr lang="en-US" sz="600" b="0" i="0" u="none" strike="noStrike" dirty="0">
                          <a:solidFill>
                            <a:srgbClr val="FCC28C"/>
                          </a:solidFill>
                          <a:effectLst/>
                          <a:latin typeface="Consolas" panose="020B0609020204030204" pitchFamily="49" charset="0"/>
                        </a:rPr>
                        <a:t>null</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status: </a:t>
                      </a:r>
                      <a:r>
                        <a:rPr lang="en-US" sz="600" b="0" i="0" u="none" strike="noStrike" dirty="0">
                          <a:solidFill>
                            <a:srgbClr val="A2FCA2"/>
                          </a:solidFill>
                          <a:effectLst/>
                          <a:latin typeface="Consolas" panose="020B0609020204030204" pitchFamily="49" charset="0"/>
                        </a:rPr>
                        <a:t>{}</a:t>
                      </a:r>
                      <a:endParaRPr lang="en-US" sz="1100" dirty="0">
                        <a:effectLst/>
                      </a:endParaRPr>
                    </a:p>
                  </a:txBody>
                  <a:tcPr marL="39558" marR="39558" marT="39558" marB="39558">
                    <a:lnL>
                      <a:noFill/>
                    </a:lnL>
                    <a:lnR>
                      <a:noFill/>
                    </a:lnR>
                    <a:lnT>
                      <a:noFill/>
                    </a:lnT>
                    <a:lnB>
                      <a:noFill/>
                    </a:lnB>
                    <a:solidFill>
                      <a:srgbClr val="333333"/>
                    </a:solidFill>
                  </a:tcPr>
                </a:tc>
                <a:extLst>
                  <a:ext uri="{0D108BD9-81ED-4DB2-BD59-A6C34878D82A}">
                    <a16:rowId xmlns:a16="http://schemas.microsoft.com/office/drawing/2014/main" val="4219509743"/>
                  </a:ext>
                </a:extLst>
              </a:tr>
            </a:tbl>
          </a:graphicData>
        </a:graphic>
      </p:graphicFrame>
      <p:sp>
        <p:nvSpPr>
          <p:cNvPr id="5" name="Rectangle 1">
            <a:extLst>
              <a:ext uri="{FF2B5EF4-FFF2-40B4-BE49-F238E27FC236}">
                <a16:creationId xmlns:a16="http://schemas.microsoft.com/office/drawing/2014/main" id="{CE4B54D4-4F69-7C46-932D-B868F636C796}"/>
              </a:ext>
            </a:extLst>
          </p:cNvPr>
          <p:cNvSpPr>
            <a:spLocks noChangeArrowheads="1"/>
          </p:cNvSpPr>
          <p:nvPr/>
        </p:nvSpPr>
        <p:spPr bwMode="auto">
          <a:xfrm>
            <a:off x="6096000" y="-587977"/>
            <a:ext cx="507303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BFF1E44B-2B05-A74E-BE70-EF62C997F4B0}"/>
              </a:ext>
            </a:extLst>
          </p:cNvPr>
          <p:cNvSpPr txBox="1"/>
          <p:nvPr/>
        </p:nvSpPr>
        <p:spPr>
          <a:xfrm>
            <a:off x="572143" y="1506021"/>
            <a:ext cx="80559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This </a:t>
            </a:r>
            <a:r>
              <a:rPr lang="en-US" dirty="0" err="1"/>
              <a:t>yaml</a:t>
            </a:r>
            <a:r>
              <a:rPr lang="en-US" dirty="0"/>
              <a:t> file deploys the Bookings deployment and service. Remember that the bookings service is exporting the Prometheus metric on port 8000. Under annotations, specifications are made so that Prometheus scrapes the deployment at port 8000. </a:t>
            </a:r>
          </a:p>
        </p:txBody>
      </p:sp>
    </p:spTree>
    <p:extLst>
      <p:ext uri="{BB962C8B-B14F-4D97-AF65-F5344CB8AC3E}">
        <p14:creationId xmlns:p14="http://schemas.microsoft.com/office/powerpoint/2010/main" val="4206599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DE9A-8CCA-E84A-9592-9A7EF1198518}"/>
              </a:ext>
            </a:extLst>
          </p:cNvPr>
          <p:cNvSpPr>
            <a:spLocks noGrp="1"/>
          </p:cNvSpPr>
          <p:nvPr>
            <p:ph type="title"/>
          </p:nvPr>
        </p:nvSpPr>
        <p:spPr/>
        <p:txBody>
          <a:bodyPr/>
          <a:lstStyle/>
          <a:p>
            <a:r>
              <a:rPr lang="en-US" dirty="0"/>
              <a:t>Deploy Airmiles Deployment</a:t>
            </a:r>
          </a:p>
        </p:txBody>
      </p:sp>
      <p:graphicFrame>
        <p:nvGraphicFramePr>
          <p:cNvPr id="4" name="Content Placeholder 3">
            <a:extLst>
              <a:ext uri="{FF2B5EF4-FFF2-40B4-BE49-F238E27FC236}">
                <a16:creationId xmlns:a16="http://schemas.microsoft.com/office/drawing/2014/main" id="{7CA30C44-1605-F74D-B295-46E87FFE5D31}"/>
              </a:ext>
            </a:extLst>
          </p:cNvPr>
          <p:cNvGraphicFramePr>
            <a:graphicFrameLocks noGrp="1"/>
          </p:cNvGraphicFramePr>
          <p:nvPr>
            <p:ph idx="1"/>
            <p:extLst>
              <p:ext uri="{D42A27DB-BD31-4B8C-83A1-F6EECF244321}">
                <p14:modId xmlns:p14="http://schemas.microsoft.com/office/powerpoint/2010/main" val="4156433896"/>
              </p:ext>
            </p:extLst>
          </p:nvPr>
        </p:nvGraphicFramePr>
        <p:xfrm>
          <a:off x="8796078" y="1574252"/>
          <a:ext cx="1793224" cy="4351338"/>
        </p:xfrm>
        <a:graphic>
          <a:graphicData uri="http://schemas.openxmlformats.org/drawingml/2006/table">
            <a:tbl>
              <a:tblPr/>
              <a:tblGrid>
                <a:gridCol w="1793224">
                  <a:extLst>
                    <a:ext uri="{9D8B030D-6E8A-4147-A177-3AD203B41FA5}">
                      <a16:colId xmlns:a16="http://schemas.microsoft.com/office/drawing/2014/main" val="2914660127"/>
                    </a:ext>
                  </a:extLst>
                </a:gridCol>
              </a:tblGrid>
              <a:tr h="4351338">
                <a:tc>
                  <a:txBody>
                    <a:bodyPr/>
                    <a:lstStyle/>
                    <a:p>
                      <a:pPr rtl="0" fontAlgn="t">
                        <a:spcBef>
                          <a:spcPts val="0"/>
                        </a:spcBef>
                        <a:spcAft>
                          <a:spcPts val="0"/>
                        </a:spcAft>
                      </a:pPr>
                      <a:r>
                        <a:rPr lang="en-US" sz="500" b="0" i="0" u="none" strike="noStrike" dirty="0" err="1">
                          <a:solidFill>
                            <a:srgbClr val="FFFFFF"/>
                          </a:solidFill>
                          <a:effectLst/>
                          <a:latin typeface="Consolas" panose="020B0609020204030204" pitchFamily="49" charset="0"/>
                        </a:rPr>
                        <a:t>apiVersion</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apps/v1</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kind: </a:t>
                      </a:r>
                      <a:r>
                        <a:rPr lang="en-US" sz="500" b="0" i="0" u="none" strike="noStrike" dirty="0">
                          <a:solidFill>
                            <a:srgbClr val="A2FCA2"/>
                          </a:solidFill>
                          <a:effectLst/>
                          <a:latin typeface="Consolas" panose="020B0609020204030204" pitchFamily="49" charset="0"/>
                        </a:rPr>
                        <a:t>Deployment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metadata:</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annotations: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kompose.cmd</a:t>
                      </a:r>
                      <a:r>
                        <a:rPr lang="en-US" sz="500" b="0" i="0" u="none" strike="noStrike" dirty="0">
                          <a:solidFill>
                            <a:srgbClr val="A2FCA2"/>
                          </a:solidFill>
                          <a:effectLst/>
                          <a:latin typeface="Consolas" panose="020B0609020204030204" pitchFamily="49" charset="0"/>
                        </a:rPr>
                        <a:t>:</a:t>
                      </a: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kompose</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convert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kompose.version</a:t>
                      </a:r>
                      <a:r>
                        <a:rPr lang="en-US" sz="500" b="0" i="0" u="none" strike="noStrike" dirty="0">
                          <a:solidFill>
                            <a:srgbClr val="A2FCA2"/>
                          </a:solidFill>
                          <a:effectLst/>
                          <a:latin typeface="Consolas" panose="020B0609020204030204" pitchFamily="49" charset="0"/>
                        </a:rPr>
                        <a:t>:</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D36363"/>
                          </a:solidFill>
                          <a:effectLst/>
                          <a:latin typeface="Consolas" panose="020B0609020204030204" pitchFamily="49" charset="0"/>
                        </a:rPr>
                        <a:t>1.21.0</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t>
                      </a:r>
                      <a:br>
                        <a:rPr lang="en-US" sz="500" b="0" i="0" u="none" strike="noStrike" dirty="0">
                          <a:solidFill>
                            <a:srgbClr val="FFFFFF"/>
                          </a:solidFill>
                          <a:effectLst/>
                          <a:latin typeface="Consolas" panose="020B0609020204030204" pitchFamily="49" charset="0"/>
                        </a:rPr>
                      </a:br>
                      <a:r>
                        <a:rPr lang="en-US" sz="500" b="0" i="0" u="none" strike="noStrike" dirty="0" err="1">
                          <a:solidFill>
                            <a:srgbClr val="FFFFFF"/>
                          </a:solidFill>
                          <a:effectLst/>
                          <a:latin typeface="Consolas" panose="020B0609020204030204" pitchFamily="49" charset="0"/>
                        </a:rPr>
                        <a:t>creationTimestamp</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FCC28C"/>
                          </a:solidFill>
                          <a:effectLst/>
                          <a:latin typeface="Consolas" panose="020B0609020204030204" pitchFamily="49" charset="0"/>
                        </a:rPr>
                        <a:t>null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labels: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io.kompose.service</a:t>
                      </a:r>
                      <a:r>
                        <a:rPr lang="en-US" sz="500" b="0" i="0" u="none" strike="noStrike" dirty="0">
                          <a:solidFill>
                            <a:srgbClr val="A2FCA2"/>
                          </a:solidFill>
                          <a:effectLst/>
                          <a:latin typeface="Consolas" panose="020B0609020204030204" pitchFamily="49" charset="0"/>
                        </a:rPr>
                        <a:t>:</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airmiles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name: </a:t>
                      </a:r>
                      <a:r>
                        <a:rPr lang="en-US" sz="500" b="0" i="0" u="none" strike="noStrike" dirty="0">
                          <a:solidFill>
                            <a:srgbClr val="A2FCA2"/>
                          </a:solidFill>
                          <a:effectLst/>
                          <a:latin typeface="Consolas" panose="020B0609020204030204" pitchFamily="49" charset="0"/>
                        </a:rPr>
                        <a:t>airmiles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spec:</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replicas: </a:t>
                      </a:r>
                      <a:r>
                        <a:rPr lang="en-US" sz="500" b="0" i="0" u="none" strike="noStrike" dirty="0">
                          <a:solidFill>
                            <a:srgbClr val="D36363"/>
                          </a:solidFill>
                          <a:effectLst/>
                          <a:latin typeface="Consolas" panose="020B0609020204030204" pitchFamily="49" charset="0"/>
                        </a:rPr>
                        <a:t>1</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selector:</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matchLabels</a:t>
                      </a:r>
                      <a:r>
                        <a:rPr lang="en-US" sz="500" b="0" i="0" u="none" strike="noStrike" dirty="0">
                          <a:solidFill>
                            <a:srgbClr val="FFFFFF"/>
                          </a:solidFill>
                          <a:effectLst/>
                          <a:latin typeface="Consolas" panose="020B0609020204030204" pitchFamily="49" charset="0"/>
                        </a:rPr>
                        <a: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io.kompose.service</a:t>
                      </a:r>
                      <a:r>
                        <a:rPr lang="en-US" sz="500" b="0" i="0" u="none" strike="noStrike" dirty="0">
                          <a:solidFill>
                            <a:srgbClr val="A2FCA2"/>
                          </a:solidFill>
                          <a:effectLst/>
                          <a:latin typeface="Consolas" panose="020B0609020204030204" pitchFamily="49" charset="0"/>
                        </a:rPr>
                        <a:t>:</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airmiles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strategy: </a:t>
                      </a:r>
                      <a:r>
                        <a:rPr lang="en-US" sz="500" b="0" i="0" u="none" strike="noStrike" dirty="0">
                          <a:solidFill>
                            <a:srgbClr val="A2FCA2"/>
                          </a:solidFill>
                          <a:effectLst/>
                          <a:latin typeface="Consolas" panose="020B0609020204030204" pitchFamily="49" charset="0"/>
                        </a:rPr>
                        <a: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template:</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metadata:</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annotations: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kompose.cmd</a:t>
                      </a:r>
                      <a:r>
                        <a:rPr lang="en-US" sz="500" b="0" i="0" u="none" strike="noStrike" dirty="0">
                          <a:solidFill>
                            <a:srgbClr val="A2FCA2"/>
                          </a:solidFill>
                          <a:effectLst/>
                          <a:latin typeface="Consolas" panose="020B0609020204030204" pitchFamily="49" charset="0"/>
                        </a:rPr>
                        <a:t>:</a:t>
                      </a: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kompose</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convert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kompose.version</a:t>
                      </a:r>
                      <a:r>
                        <a:rPr lang="en-US" sz="500" b="0" i="0" u="none" strike="noStrike" dirty="0">
                          <a:solidFill>
                            <a:srgbClr val="A2FCA2"/>
                          </a:solidFill>
                          <a:effectLst/>
                          <a:latin typeface="Consolas" panose="020B0609020204030204" pitchFamily="49" charset="0"/>
                        </a:rPr>
                        <a:t>:</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D36363"/>
                          </a:solidFill>
                          <a:effectLst/>
                          <a:latin typeface="Consolas" panose="020B0609020204030204" pitchFamily="49" charset="0"/>
                        </a:rPr>
                        <a:t>1.21.0</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creationTimestamp</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FCC28C"/>
                          </a:solidFill>
                          <a:effectLst/>
                          <a:latin typeface="Consolas" panose="020B0609020204030204" pitchFamily="49" charset="0"/>
                        </a:rPr>
                        <a:t>null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labels: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io.kompose.service</a:t>
                      </a:r>
                      <a:r>
                        <a:rPr lang="en-US" sz="500" b="0" i="0" u="none" strike="noStrike" dirty="0">
                          <a:solidFill>
                            <a:srgbClr val="A2FCA2"/>
                          </a:solidFill>
                          <a:effectLst/>
                          <a:latin typeface="Consolas" panose="020B0609020204030204" pitchFamily="49" charset="0"/>
                        </a:rPr>
                        <a:t>:</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airmiles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spec:</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containers: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env:</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name: </a:t>
                      </a:r>
                      <a:r>
                        <a:rPr lang="en-US" sz="500" b="0" i="0" u="none" strike="noStrike" dirty="0">
                          <a:solidFill>
                            <a:srgbClr val="A2FCA2"/>
                          </a:solidFill>
                          <a:effectLst/>
                          <a:latin typeface="Consolas" panose="020B0609020204030204" pitchFamily="49" charset="0"/>
                        </a:rPr>
                        <a:t>RABBIT_HOST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value: </a:t>
                      </a:r>
                      <a:r>
                        <a:rPr lang="en-US" sz="500" b="0" i="0" u="none" strike="noStrike" dirty="0">
                          <a:solidFill>
                            <a:srgbClr val="A2FCA2"/>
                          </a:solidFill>
                          <a:effectLst/>
                          <a:latin typeface="Consolas" panose="020B0609020204030204" pitchFamily="49" charset="0"/>
                        </a:rPr>
                        <a:t>rabbit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name: </a:t>
                      </a:r>
                      <a:r>
                        <a:rPr lang="en-US" sz="500" b="0" i="0" u="none" strike="noStrike" dirty="0">
                          <a:solidFill>
                            <a:srgbClr val="A2FCA2"/>
                          </a:solidFill>
                          <a:effectLst/>
                          <a:latin typeface="Consolas" panose="020B0609020204030204" pitchFamily="49" charset="0"/>
                        </a:rPr>
                        <a:t>RABBIT_PASSWORD</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value: </a:t>
                      </a:r>
                      <a:r>
                        <a:rPr lang="en-US" sz="500" b="0" i="0" u="none" strike="noStrike" dirty="0">
                          <a:solidFill>
                            <a:srgbClr val="A2FCA2"/>
                          </a:solidFill>
                          <a:effectLst/>
                          <a:latin typeface="Consolas" panose="020B0609020204030204" pitchFamily="49" charset="0"/>
                        </a:rPr>
                        <a:t>guest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name: </a:t>
                      </a:r>
                      <a:r>
                        <a:rPr lang="en-US" sz="500" b="0" i="0" u="none" strike="noStrike" dirty="0">
                          <a:solidFill>
                            <a:srgbClr val="A2FCA2"/>
                          </a:solidFill>
                          <a:effectLst/>
                          <a:latin typeface="Consolas" panose="020B0609020204030204" pitchFamily="49" charset="0"/>
                        </a:rPr>
                        <a:t>RABBIT_PORT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value: </a:t>
                      </a:r>
                      <a:r>
                        <a:rPr lang="en-US" sz="500" b="0" i="0" u="none" strike="noStrike" dirty="0">
                          <a:solidFill>
                            <a:srgbClr val="A2FCA2"/>
                          </a:solidFill>
                          <a:effectLst/>
                          <a:latin typeface="Consolas" panose="020B0609020204030204" pitchFamily="49" charset="0"/>
                        </a:rPr>
                        <a:t>"5672"</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name: </a:t>
                      </a:r>
                      <a:r>
                        <a:rPr lang="en-US" sz="500" b="0" i="0" u="none" strike="noStrike" dirty="0">
                          <a:solidFill>
                            <a:srgbClr val="A2FCA2"/>
                          </a:solidFill>
                          <a:effectLst/>
                          <a:latin typeface="Consolas" panose="020B0609020204030204" pitchFamily="49" charset="0"/>
                        </a:rPr>
                        <a:t>RABBIT_USER</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value: </a:t>
                      </a:r>
                      <a:r>
                        <a:rPr lang="en-US" sz="500" b="0" i="0" u="none" strike="noStrike" dirty="0">
                          <a:solidFill>
                            <a:srgbClr val="A2FCA2"/>
                          </a:solidFill>
                          <a:effectLst/>
                          <a:latin typeface="Consolas" panose="020B0609020204030204" pitchFamily="49" charset="0"/>
                        </a:rPr>
                        <a:t>guest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name: </a:t>
                      </a:r>
                      <a:r>
                        <a:rPr lang="en-US" sz="500" b="0" i="0" u="none" strike="noStrike" dirty="0">
                          <a:solidFill>
                            <a:srgbClr val="A2FCA2"/>
                          </a:solidFill>
                          <a:effectLst/>
                          <a:latin typeface="Consolas" panose="020B0609020204030204" pitchFamily="49" charset="0"/>
                        </a:rPr>
                        <a:t>REDIS_HOST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value: </a:t>
                      </a:r>
                      <a:r>
                        <a:rPr lang="en-US" sz="500" b="0" i="0" u="none" strike="noStrike" dirty="0" err="1">
                          <a:solidFill>
                            <a:srgbClr val="A2FCA2"/>
                          </a:solidFill>
                          <a:effectLst/>
                          <a:latin typeface="Consolas" panose="020B0609020204030204" pitchFamily="49" charset="0"/>
                        </a:rPr>
                        <a:t>redis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name: </a:t>
                      </a:r>
                      <a:r>
                        <a:rPr lang="en-US" sz="500" b="0" i="0" u="none" strike="noStrike" dirty="0">
                          <a:solidFill>
                            <a:srgbClr val="A2FCA2"/>
                          </a:solidFill>
                          <a:effectLst/>
                          <a:latin typeface="Consolas" panose="020B0609020204030204" pitchFamily="49" charset="0"/>
                        </a:rPr>
                        <a:t>REDIS_PORT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value: </a:t>
                      </a:r>
                      <a:r>
                        <a:rPr lang="en-US" sz="500" b="0" i="0" u="none" strike="noStrike" dirty="0">
                          <a:solidFill>
                            <a:srgbClr val="A2FCA2"/>
                          </a:solidFill>
                          <a:effectLst/>
                          <a:latin typeface="Consolas" panose="020B0609020204030204" pitchFamily="49" charset="0"/>
                        </a:rPr>
                        <a:t>"6379"</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image: </a:t>
                      </a:r>
                      <a:r>
                        <a:rPr lang="en-US" sz="500" b="0" i="0" u="none" strike="noStrike" dirty="0" err="1">
                          <a:solidFill>
                            <a:srgbClr val="A2FCA2"/>
                          </a:solidFill>
                          <a:effectLst/>
                          <a:latin typeface="Consolas" panose="020B0609020204030204" pitchFamily="49" charset="0"/>
                        </a:rPr>
                        <a:t>etansoclof</a:t>
                      </a:r>
                      <a:r>
                        <a:rPr lang="en-US" sz="500" b="0" i="0" u="none" strike="noStrike" dirty="0">
                          <a:solidFill>
                            <a:srgbClr val="A2FCA2"/>
                          </a:solidFill>
                          <a:effectLst/>
                          <a:latin typeface="Consolas" panose="020B0609020204030204" pitchFamily="49" charset="0"/>
                        </a:rPr>
                        <a:t>/airmiles:1.01</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imagePullPolicy</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name: </a:t>
                      </a:r>
                      <a:r>
                        <a:rPr lang="en-US" sz="500" b="0" i="0" u="none" strike="noStrike" dirty="0">
                          <a:solidFill>
                            <a:srgbClr val="A2FCA2"/>
                          </a:solidFill>
                          <a:effectLst/>
                          <a:latin typeface="Consolas" panose="020B0609020204030204" pitchFamily="49" charset="0"/>
                        </a:rPr>
                        <a:t>airmiles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resources: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requests: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cpu</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"10m"</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limits: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cpu</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"200m"</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restartPolicy</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Always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serviceAccountName</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volumes: </a:t>
                      </a:r>
                      <a:r>
                        <a:rPr lang="en-US" sz="500" b="0" i="0" u="none" strike="noStrike" dirty="0">
                          <a:solidFill>
                            <a:srgbClr val="FCC28C"/>
                          </a:solidFill>
                          <a:effectLst/>
                          <a:latin typeface="Consolas" panose="020B0609020204030204" pitchFamily="49" charset="0"/>
                        </a:rPr>
                        <a:t>null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status: </a:t>
                      </a:r>
                      <a:r>
                        <a:rPr lang="en-US" sz="500" b="0" i="0" u="none" strike="noStrike" dirty="0">
                          <a:solidFill>
                            <a:srgbClr val="A2FCA2"/>
                          </a:solidFill>
                          <a:effectLst/>
                          <a:latin typeface="Consolas" panose="020B0609020204030204" pitchFamily="49" charset="0"/>
                        </a:rPr>
                        <a:t>{}</a:t>
                      </a:r>
                      <a:endParaRPr lang="en-US" sz="1100" dirty="0">
                        <a:effectLst/>
                      </a:endParaRPr>
                    </a:p>
                  </a:txBody>
                  <a:tcPr marL="38796" marR="38796" marT="38796" marB="38796">
                    <a:lnL>
                      <a:noFill/>
                    </a:lnL>
                    <a:lnR>
                      <a:noFill/>
                    </a:lnR>
                    <a:lnT>
                      <a:noFill/>
                    </a:lnT>
                    <a:lnB>
                      <a:noFill/>
                    </a:lnB>
                    <a:solidFill>
                      <a:srgbClr val="333333"/>
                    </a:solidFill>
                  </a:tcPr>
                </a:tc>
                <a:extLst>
                  <a:ext uri="{0D108BD9-81ED-4DB2-BD59-A6C34878D82A}">
                    <a16:rowId xmlns:a16="http://schemas.microsoft.com/office/drawing/2014/main" val="1323191762"/>
                  </a:ext>
                </a:extLst>
              </a:tr>
            </a:tbl>
          </a:graphicData>
        </a:graphic>
      </p:graphicFrame>
      <p:sp>
        <p:nvSpPr>
          <p:cNvPr id="5" name="Rectangle 1">
            <a:extLst>
              <a:ext uri="{FF2B5EF4-FFF2-40B4-BE49-F238E27FC236}">
                <a16:creationId xmlns:a16="http://schemas.microsoft.com/office/drawing/2014/main" id="{A7331CF9-8FE1-AF40-A930-F404D125BF2C}"/>
              </a:ext>
            </a:extLst>
          </p:cNvPr>
          <p:cNvSpPr>
            <a:spLocks noChangeArrowheads="1"/>
          </p:cNvSpPr>
          <p:nvPr/>
        </p:nvSpPr>
        <p:spPr bwMode="auto">
          <a:xfrm>
            <a:off x="9561357" y="1457623"/>
            <a:ext cx="34030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71E1235-7018-5B4E-A16A-64AD80F179D6}"/>
              </a:ext>
            </a:extLst>
          </p:cNvPr>
          <p:cNvSpPr txBox="1"/>
          <p:nvPr/>
        </p:nvSpPr>
        <p:spPr>
          <a:xfrm>
            <a:off x="838200" y="1690688"/>
            <a:ext cx="4929042" cy="369332"/>
          </a:xfrm>
          <a:prstGeom prst="rect">
            <a:avLst/>
          </a:prstGeom>
          <a:noFill/>
        </p:spPr>
        <p:txBody>
          <a:bodyPr wrap="none" rtlCol="0">
            <a:spAutoFit/>
          </a:bodyPr>
          <a:lstStyle/>
          <a:p>
            <a:pPr marL="285750" indent="-285750">
              <a:buFont typeface="Arial" panose="020B0604020202020204" pitchFamily="34" charset="0"/>
              <a:buChar char="•"/>
            </a:pPr>
            <a:r>
              <a:rPr lang="en-US" dirty="0"/>
              <a:t>This </a:t>
            </a:r>
            <a:r>
              <a:rPr lang="en-US" dirty="0" err="1"/>
              <a:t>yaml</a:t>
            </a:r>
            <a:r>
              <a:rPr lang="en-US" dirty="0"/>
              <a:t> file deploys the airmiles deployment. </a:t>
            </a:r>
          </a:p>
        </p:txBody>
      </p:sp>
    </p:spTree>
    <p:extLst>
      <p:ext uri="{BB962C8B-B14F-4D97-AF65-F5344CB8AC3E}">
        <p14:creationId xmlns:p14="http://schemas.microsoft.com/office/powerpoint/2010/main" val="3431789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0BA8-DED6-B64A-8FA4-BA5347667EA4}"/>
              </a:ext>
            </a:extLst>
          </p:cNvPr>
          <p:cNvSpPr>
            <a:spLocks noGrp="1"/>
          </p:cNvSpPr>
          <p:nvPr>
            <p:ph type="title"/>
          </p:nvPr>
        </p:nvSpPr>
        <p:spPr/>
        <p:txBody>
          <a:bodyPr/>
          <a:lstStyle/>
          <a:p>
            <a:r>
              <a:rPr lang="en-US" dirty="0" err="1"/>
              <a:t>Kubectl</a:t>
            </a:r>
            <a:endParaRPr lang="en-US" dirty="0"/>
          </a:p>
        </p:txBody>
      </p:sp>
      <p:sp>
        <p:nvSpPr>
          <p:cNvPr id="3" name="Content Placeholder 2">
            <a:extLst>
              <a:ext uri="{FF2B5EF4-FFF2-40B4-BE49-F238E27FC236}">
                <a16:creationId xmlns:a16="http://schemas.microsoft.com/office/drawing/2014/main" id="{8B725835-4F32-F84F-A20A-364BDC0B0241}"/>
              </a:ext>
            </a:extLst>
          </p:cNvPr>
          <p:cNvSpPr>
            <a:spLocks noGrp="1"/>
          </p:cNvSpPr>
          <p:nvPr>
            <p:ph idx="1"/>
          </p:nvPr>
        </p:nvSpPr>
        <p:spPr/>
        <p:txBody>
          <a:bodyPr/>
          <a:lstStyle/>
          <a:p>
            <a:r>
              <a:rPr lang="en-US" dirty="0"/>
              <a:t>All the above deployments can be applied using one </a:t>
            </a:r>
            <a:r>
              <a:rPr lang="en-US" dirty="0" err="1"/>
              <a:t>kubectl</a:t>
            </a:r>
            <a:r>
              <a:rPr lang="en-US" dirty="0"/>
              <a:t> command:</a:t>
            </a:r>
          </a:p>
          <a:p>
            <a:pPr marL="0" indent="0">
              <a:buNone/>
            </a:pPr>
            <a:r>
              <a:rPr lang="en-US" dirty="0" err="1"/>
              <a:t>kubectl</a:t>
            </a:r>
            <a:r>
              <a:rPr lang="en-US" dirty="0"/>
              <a:t> apply -f travel-master-</a:t>
            </a:r>
            <a:r>
              <a:rPr lang="en-US" dirty="0" err="1"/>
              <a:t>deployment.yaml</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18BB989-53DB-F945-82CE-F0E5EFFF75D3}"/>
              </a:ext>
            </a:extLst>
          </p:cNvPr>
          <p:cNvPicPr>
            <a:picLocks noChangeAspect="1"/>
          </p:cNvPicPr>
          <p:nvPr/>
        </p:nvPicPr>
        <p:blipFill>
          <a:blip r:embed="rId2"/>
          <a:stretch>
            <a:fillRect/>
          </a:stretch>
        </p:blipFill>
        <p:spPr>
          <a:xfrm>
            <a:off x="1492250" y="3429000"/>
            <a:ext cx="9207500" cy="2387600"/>
          </a:xfrm>
          <a:prstGeom prst="rect">
            <a:avLst/>
          </a:prstGeom>
        </p:spPr>
      </p:pic>
    </p:spTree>
    <p:extLst>
      <p:ext uri="{BB962C8B-B14F-4D97-AF65-F5344CB8AC3E}">
        <p14:creationId xmlns:p14="http://schemas.microsoft.com/office/powerpoint/2010/main" val="1696339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7C498-DBBA-6F4D-A38E-6122FD249D4B}"/>
              </a:ext>
            </a:extLst>
          </p:cNvPr>
          <p:cNvSpPr>
            <a:spLocks noGrp="1"/>
          </p:cNvSpPr>
          <p:nvPr>
            <p:ph type="title"/>
          </p:nvPr>
        </p:nvSpPr>
        <p:spPr/>
        <p:txBody>
          <a:bodyPr/>
          <a:lstStyle/>
          <a:p>
            <a:r>
              <a:rPr lang="en-US" dirty="0"/>
              <a:t>Using the </a:t>
            </a:r>
            <a:r>
              <a:rPr lang="en-US" dirty="0" err="1"/>
              <a:t>Kuberenetes</a:t>
            </a:r>
            <a:r>
              <a:rPr lang="en-US" dirty="0"/>
              <a:t> dashboard</a:t>
            </a:r>
          </a:p>
        </p:txBody>
      </p:sp>
      <p:pic>
        <p:nvPicPr>
          <p:cNvPr id="5" name="Content Placeholder 4" descr="A screenshot of a cell phone&#10;&#10;Description automatically generated">
            <a:extLst>
              <a:ext uri="{FF2B5EF4-FFF2-40B4-BE49-F238E27FC236}">
                <a16:creationId xmlns:a16="http://schemas.microsoft.com/office/drawing/2014/main" id="{46CD19F6-0AFD-0040-9E8E-2B8D336D81A9}"/>
              </a:ext>
            </a:extLst>
          </p:cNvPr>
          <p:cNvPicPr>
            <a:picLocks noGrp="1" noChangeAspect="1"/>
          </p:cNvPicPr>
          <p:nvPr>
            <p:ph idx="1"/>
          </p:nvPr>
        </p:nvPicPr>
        <p:blipFill>
          <a:blip r:embed="rId2"/>
          <a:stretch>
            <a:fillRect/>
          </a:stretch>
        </p:blipFill>
        <p:spPr>
          <a:xfrm>
            <a:off x="838200" y="1676400"/>
            <a:ext cx="9220200" cy="1752600"/>
          </a:xfrm>
        </p:spPr>
      </p:pic>
      <p:sp>
        <p:nvSpPr>
          <p:cNvPr id="6" name="TextBox 5">
            <a:extLst>
              <a:ext uri="{FF2B5EF4-FFF2-40B4-BE49-F238E27FC236}">
                <a16:creationId xmlns:a16="http://schemas.microsoft.com/office/drawing/2014/main" id="{5AB0E0EB-6F80-BD4D-83B6-A641A57DBEDA}"/>
              </a:ext>
            </a:extLst>
          </p:cNvPr>
          <p:cNvSpPr txBox="1"/>
          <p:nvPr/>
        </p:nvSpPr>
        <p:spPr>
          <a:xfrm>
            <a:off x="838200" y="3556000"/>
            <a:ext cx="10590207" cy="369332"/>
          </a:xfrm>
          <a:prstGeom prst="rect">
            <a:avLst/>
          </a:prstGeom>
          <a:noFill/>
        </p:spPr>
        <p:txBody>
          <a:bodyPr wrap="none" rtlCol="0">
            <a:spAutoFit/>
          </a:bodyPr>
          <a:lstStyle/>
          <a:p>
            <a:r>
              <a:rPr lang="en-US" dirty="0"/>
              <a:t>The Dashboard should open in your default browser. You should see the various deployments already deployed:</a:t>
            </a:r>
          </a:p>
        </p:txBody>
      </p:sp>
      <p:pic>
        <p:nvPicPr>
          <p:cNvPr id="8" name="Picture 7" descr="A screenshot of a cell phone&#10;&#10;Description automatically generated">
            <a:extLst>
              <a:ext uri="{FF2B5EF4-FFF2-40B4-BE49-F238E27FC236}">
                <a16:creationId xmlns:a16="http://schemas.microsoft.com/office/drawing/2014/main" id="{6E2A6497-8B9D-5147-B35A-DB6A4D42ED84}"/>
              </a:ext>
            </a:extLst>
          </p:cNvPr>
          <p:cNvPicPr>
            <a:picLocks noChangeAspect="1"/>
          </p:cNvPicPr>
          <p:nvPr/>
        </p:nvPicPr>
        <p:blipFill>
          <a:blip r:embed="rId3"/>
          <a:stretch>
            <a:fillRect/>
          </a:stretch>
        </p:blipFill>
        <p:spPr>
          <a:xfrm>
            <a:off x="2108200" y="4052332"/>
            <a:ext cx="6781801" cy="2681669"/>
          </a:xfrm>
          <a:prstGeom prst="rect">
            <a:avLst/>
          </a:prstGeom>
        </p:spPr>
      </p:pic>
    </p:spTree>
    <p:extLst>
      <p:ext uri="{BB962C8B-B14F-4D97-AF65-F5344CB8AC3E}">
        <p14:creationId xmlns:p14="http://schemas.microsoft.com/office/powerpoint/2010/main" val="577245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A79A-CCD3-2D4F-908A-248596814779}"/>
              </a:ext>
            </a:extLst>
          </p:cNvPr>
          <p:cNvSpPr>
            <a:spLocks noGrp="1"/>
          </p:cNvSpPr>
          <p:nvPr>
            <p:ph type="title"/>
          </p:nvPr>
        </p:nvSpPr>
        <p:spPr/>
        <p:txBody>
          <a:bodyPr/>
          <a:lstStyle/>
          <a:p>
            <a:r>
              <a:rPr lang="en-US" dirty="0"/>
              <a:t>Test</a:t>
            </a:r>
          </a:p>
        </p:txBody>
      </p:sp>
      <p:sp>
        <p:nvSpPr>
          <p:cNvPr id="14" name="Content Placeholder 13">
            <a:extLst>
              <a:ext uri="{FF2B5EF4-FFF2-40B4-BE49-F238E27FC236}">
                <a16:creationId xmlns:a16="http://schemas.microsoft.com/office/drawing/2014/main" id="{E2D3E204-7396-E64E-A6AE-C6C5AE3E2CA7}"/>
              </a:ext>
            </a:extLst>
          </p:cNvPr>
          <p:cNvSpPr>
            <a:spLocks noGrp="1"/>
          </p:cNvSpPr>
          <p:nvPr>
            <p:ph idx="1"/>
          </p:nvPr>
        </p:nvSpPr>
        <p:spPr>
          <a:xfrm>
            <a:off x="1078043" y="1690688"/>
            <a:ext cx="10515600" cy="4351338"/>
          </a:xfrm>
        </p:spPr>
        <p:txBody>
          <a:bodyPr/>
          <a:lstStyle/>
          <a:p>
            <a:pPr marL="0" indent="0">
              <a:buNone/>
            </a:pPr>
            <a:r>
              <a:rPr lang="en-US" dirty="0"/>
              <a:t>To test, let’s send a post request to the gateway service. To get the IP address to send to, use this command:</a:t>
            </a:r>
          </a:p>
          <a:p>
            <a:pPr marL="0" indent="0">
              <a:buNone/>
            </a:pPr>
            <a:r>
              <a:rPr lang="en-US" dirty="0" err="1"/>
              <a:t>minikube</a:t>
            </a:r>
            <a:r>
              <a:rPr lang="en-US" dirty="0"/>
              <a:t> service --</a:t>
            </a:r>
            <a:r>
              <a:rPr lang="en-US" dirty="0" err="1"/>
              <a:t>url</a:t>
            </a:r>
            <a:r>
              <a:rPr lang="en-US" dirty="0"/>
              <a:t> gateway</a:t>
            </a:r>
          </a:p>
          <a:p>
            <a:pPr marL="0" indent="0" algn="l" defTabSz="914400" rtl="0" eaLnBrk="1" latinLnBrk="0" hangingPunct="1">
              <a:lnSpc>
                <a:spcPct val="90000"/>
              </a:lnSpc>
              <a:spcBef>
                <a:spcPts val="1000"/>
              </a:spcBef>
              <a:buFont typeface="Arial" panose="020B0604020202020204" pitchFamily="34" charset="0"/>
              <a:buNone/>
            </a:pPr>
            <a:endParaRPr lang="en-US" dirty="0"/>
          </a:p>
          <a:p>
            <a:pPr marL="0" indent="0" algn="l" defTabSz="914400" rtl="0" eaLnBrk="1" latinLnBrk="0" hangingPunct="1">
              <a:lnSpc>
                <a:spcPct val="90000"/>
              </a:lnSpc>
              <a:spcBef>
                <a:spcPts val="1000"/>
              </a:spcBef>
              <a:buFont typeface="Arial" panose="020B0604020202020204" pitchFamily="34" charset="0"/>
              <a:buNone/>
            </a:pPr>
            <a:endParaRPr lang="en-US" dirty="0"/>
          </a:p>
          <a:p>
            <a:pPr marL="0" indent="0" algn="l" defTabSz="914400" rtl="0" eaLnBrk="1" latinLnBrk="0" hangingPunct="1">
              <a:lnSpc>
                <a:spcPct val="90000"/>
              </a:lnSpc>
              <a:spcBef>
                <a:spcPts val="1000"/>
              </a:spcBef>
              <a:buFont typeface="Arial" panose="020B0604020202020204" pitchFamily="34" charset="0"/>
              <a:buNone/>
            </a:pPr>
            <a:r>
              <a:rPr lang="en-US" dirty="0"/>
              <a:t>Send a post request to that IP address</a:t>
            </a:r>
          </a:p>
        </p:txBody>
      </p:sp>
      <p:sp>
        <p:nvSpPr>
          <p:cNvPr id="18" name="TextBox 17">
            <a:extLst>
              <a:ext uri="{FF2B5EF4-FFF2-40B4-BE49-F238E27FC236}">
                <a16:creationId xmlns:a16="http://schemas.microsoft.com/office/drawing/2014/main" id="{0FADFF5C-CB87-4743-9DF3-47E7DC2B2274}"/>
              </a:ext>
            </a:extLst>
          </p:cNvPr>
          <p:cNvSpPr txBox="1"/>
          <p:nvPr/>
        </p:nvSpPr>
        <p:spPr>
          <a:xfrm>
            <a:off x="5366479" y="1004341"/>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F702D716-B4BE-384D-9A92-537576E2ECCA}"/>
              </a:ext>
            </a:extLst>
          </p:cNvPr>
          <p:cNvPicPr>
            <a:picLocks noChangeAspect="1"/>
          </p:cNvPicPr>
          <p:nvPr/>
        </p:nvPicPr>
        <p:blipFill>
          <a:blip r:embed="rId2"/>
          <a:stretch>
            <a:fillRect/>
          </a:stretch>
        </p:blipFill>
        <p:spPr>
          <a:xfrm>
            <a:off x="2444750" y="3073400"/>
            <a:ext cx="7302500" cy="711200"/>
          </a:xfrm>
          <a:prstGeom prst="rect">
            <a:avLst/>
          </a:prstGeom>
        </p:spPr>
      </p:pic>
      <p:pic>
        <p:nvPicPr>
          <p:cNvPr id="6" name="Picture 5">
            <a:extLst>
              <a:ext uri="{FF2B5EF4-FFF2-40B4-BE49-F238E27FC236}">
                <a16:creationId xmlns:a16="http://schemas.microsoft.com/office/drawing/2014/main" id="{B738377E-E0E9-6F42-92B3-D98CD4F886EA}"/>
              </a:ext>
            </a:extLst>
          </p:cNvPr>
          <p:cNvPicPr>
            <a:picLocks noChangeAspect="1"/>
          </p:cNvPicPr>
          <p:nvPr/>
        </p:nvPicPr>
        <p:blipFill>
          <a:blip r:embed="rId3"/>
          <a:stretch>
            <a:fillRect/>
          </a:stretch>
        </p:blipFill>
        <p:spPr>
          <a:xfrm>
            <a:off x="1228977" y="4678362"/>
            <a:ext cx="9220200" cy="977900"/>
          </a:xfrm>
          <a:prstGeom prst="rect">
            <a:avLst/>
          </a:prstGeom>
        </p:spPr>
      </p:pic>
    </p:spTree>
    <p:extLst>
      <p:ext uri="{BB962C8B-B14F-4D97-AF65-F5344CB8AC3E}">
        <p14:creationId xmlns:p14="http://schemas.microsoft.com/office/powerpoint/2010/main" val="1775697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8F8-465C-CA48-8B60-C78220CD5C82}"/>
              </a:ext>
            </a:extLst>
          </p:cNvPr>
          <p:cNvSpPr>
            <a:spLocks noGrp="1"/>
          </p:cNvSpPr>
          <p:nvPr>
            <p:ph type="title"/>
          </p:nvPr>
        </p:nvSpPr>
        <p:spPr/>
        <p:txBody>
          <a:bodyPr/>
          <a:lstStyle/>
          <a:p>
            <a:r>
              <a:rPr lang="en-US"/>
              <a:t>Deploy Prometheus</a:t>
            </a:r>
            <a:endParaRPr lang="en-US" dirty="0"/>
          </a:p>
        </p:txBody>
      </p:sp>
      <p:sp>
        <p:nvSpPr>
          <p:cNvPr id="3" name="Content Placeholder 2">
            <a:extLst>
              <a:ext uri="{FF2B5EF4-FFF2-40B4-BE49-F238E27FC236}">
                <a16:creationId xmlns:a16="http://schemas.microsoft.com/office/drawing/2014/main" id="{6BA85D20-89D3-4C44-BDC7-197A415DDABE}"/>
              </a:ext>
            </a:extLst>
          </p:cNvPr>
          <p:cNvSpPr>
            <a:spLocks noGrp="1"/>
          </p:cNvSpPr>
          <p:nvPr>
            <p:ph idx="1"/>
          </p:nvPr>
        </p:nvSpPr>
        <p:spPr>
          <a:xfrm>
            <a:off x="735169" y="1838504"/>
            <a:ext cx="10515600" cy="4351338"/>
          </a:xfrm>
        </p:spPr>
        <p:txBody>
          <a:bodyPr/>
          <a:lstStyle/>
          <a:p>
            <a:r>
              <a:rPr lang="en-US"/>
              <a:t>Create Monitoring namespace to house the Prometheus components:</a:t>
            </a:r>
            <a:endParaRPr lang="en-US" dirty="0"/>
          </a:p>
        </p:txBody>
      </p:sp>
      <p:graphicFrame>
        <p:nvGraphicFramePr>
          <p:cNvPr id="4" name="Table 3">
            <a:extLst>
              <a:ext uri="{FF2B5EF4-FFF2-40B4-BE49-F238E27FC236}">
                <a16:creationId xmlns:a16="http://schemas.microsoft.com/office/drawing/2014/main" id="{AA402353-A64A-0544-BBD6-5289754DFA6C}"/>
              </a:ext>
            </a:extLst>
          </p:cNvPr>
          <p:cNvGraphicFramePr>
            <a:graphicFrameLocks noGrp="1"/>
          </p:cNvGraphicFramePr>
          <p:nvPr>
            <p:extLst>
              <p:ext uri="{D42A27DB-BD31-4B8C-83A1-F6EECF244321}">
                <p14:modId xmlns:p14="http://schemas.microsoft.com/office/powerpoint/2010/main" val="433552270"/>
              </p:ext>
            </p:extLst>
          </p:nvPr>
        </p:nvGraphicFramePr>
        <p:xfrm>
          <a:off x="838200" y="3213894"/>
          <a:ext cx="10515600" cy="1574800"/>
        </p:xfrm>
        <a:graphic>
          <a:graphicData uri="http://schemas.openxmlformats.org/drawingml/2006/table">
            <a:tbl>
              <a:tblPr/>
              <a:tblGrid>
                <a:gridCol w="10515600">
                  <a:extLst>
                    <a:ext uri="{9D8B030D-6E8A-4147-A177-3AD203B41FA5}">
                      <a16:colId xmlns:a16="http://schemas.microsoft.com/office/drawing/2014/main" val="3754643295"/>
                    </a:ext>
                  </a:extLst>
                </a:gridCol>
              </a:tblGrid>
              <a:tr h="0">
                <a:tc>
                  <a:txBody>
                    <a:bodyPr/>
                    <a:lstStyle/>
                    <a:p>
                      <a:pPr rtl="0" fontAlgn="t">
                        <a:spcBef>
                          <a:spcPts val="0"/>
                        </a:spcBef>
                        <a:spcAft>
                          <a:spcPts val="0"/>
                        </a:spcAft>
                      </a:pPr>
                      <a:r>
                        <a:rPr lang="en-US" sz="1100" b="0" i="0" u="none" strike="noStrike" dirty="0">
                          <a:solidFill>
                            <a:srgbClr val="FC9B9B"/>
                          </a:solidFill>
                          <a:effectLst/>
                          <a:latin typeface="Consolas" panose="020B0609020204030204" pitchFamily="49" charset="0"/>
                        </a:rPr>
                        <a:t>---</a:t>
                      </a:r>
                      <a:br>
                        <a:rPr lang="en-US" sz="1100" b="0" i="0" u="none" strike="noStrike" dirty="0">
                          <a:solidFill>
                            <a:srgbClr val="FFFFFF"/>
                          </a:solidFill>
                          <a:effectLst/>
                          <a:latin typeface="Consolas" panose="020B0609020204030204" pitchFamily="49" charset="0"/>
                        </a:rPr>
                      </a:br>
                      <a:r>
                        <a:rPr lang="en-US" sz="1100" b="0" i="0" u="none" strike="noStrike" dirty="0" err="1">
                          <a:solidFill>
                            <a:srgbClr val="FFFFFF"/>
                          </a:solidFill>
                          <a:effectLst/>
                          <a:latin typeface="Consolas" panose="020B0609020204030204" pitchFamily="49" charset="0"/>
                        </a:rPr>
                        <a:t>apiVersion</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A2FCA2"/>
                          </a:solidFill>
                          <a:effectLst/>
                          <a:latin typeface="Consolas" panose="020B0609020204030204" pitchFamily="49" charset="0"/>
                        </a:rPr>
                        <a:t>v1</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kind: </a:t>
                      </a:r>
                      <a:r>
                        <a:rPr lang="en-US" sz="1100" b="0" i="0" u="none" strike="noStrike" dirty="0">
                          <a:solidFill>
                            <a:srgbClr val="A2FCA2"/>
                          </a:solidFill>
                          <a:effectLst/>
                          <a:latin typeface="Consolas" panose="020B0609020204030204" pitchFamily="49" charset="0"/>
                        </a:rPr>
                        <a:t>Namespace</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metadata:</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name: </a:t>
                      </a:r>
                      <a:r>
                        <a:rPr lang="en-US" sz="1100" b="0" i="0" u="none" strike="noStrike" dirty="0">
                          <a:solidFill>
                            <a:srgbClr val="A2FCA2"/>
                          </a:solidFill>
                          <a:effectLst/>
                          <a:latin typeface="Consolas" panose="020B0609020204030204" pitchFamily="49" charset="0"/>
                        </a:rPr>
                        <a:t>monitoring</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endParaRPr lang="en-US" dirty="0">
                        <a:effectLst/>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2783113504"/>
                  </a:ext>
                </a:extLst>
              </a:tr>
            </a:tbl>
          </a:graphicData>
        </a:graphic>
      </p:graphicFrame>
      <p:sp>
        <p:nvSpPr>
          <p:cNvPr id="5" name="Rectangle 1">
            <a:extLst>
              <a:ext uri="{FF2B5EF4-FFF2-40B4-BE49-F238E27FC236}">
                <a16:creationId xmlns:a16="http://schemas.microsoft.com/office/drawing/2014/main" id="{104910BF-F2AD-3E44-8A11-837BC58E66E9}"/>
              </a:ext>
            </a:extLst>
          </p:cNvPr>
          <p:cNvSpPr>
            <a:spLocks noChangeArrowheads="1"/>
          </p:cNvSpPr>
          <p:nvPr/>
        </p:nvSpPr>
        <p:spPr bwMode="auto">
          <a:xfrm>
            <a:off x="838200" y="32146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134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99FB-1B43-B74A-859D-4A533A76C6D9}"/>
              </a:ext>
            </a:extLst>
          </p:cNvPr>
          <p:cNvSpPr>
            <a:spLocks noGrp="1"/>
          </p:cNvSpPr>
          <p:nvPr>
            <p:ph type="title"/>
          </p:nvPr>
        </p:nvSpPr>
        <p:spPr/>
        <p:txBody>
          <a:bodyPr/>
          <a:lstStyle/>
          <a:p>
            <a:r>
              <a:rPr lang="en-US" dirty="0"/>
              <a:t>Prometheus Deployment</a:t>
            </a:r>
          </a:p>
        </p:txBody>
      </p:sp>
      <p:sp>
        <p:nvSpPr>
          <p:cNvPr id="3" name="Content Placeholder 2">
            <a:extLst>
              <a:ext uri="{FF2B5EF4-FFF2-40B4-BE49-F238E27FC236}">
                <a16:creationId xmlns:a16="http://schemas.microsoft.com/office/drawing/2014/main" id="{7C9F2372-42E8-E34F-BA0E-8BF3720B7D5C}"/>
              </a:ext>
            </a:extLst>
          </p:cNvPr>
          <p:cNvSpPr>
            <a:spLocks noGrp="1"/>
          </p:cNvSpPr>
          <p:nvPr>
            <p:ph idx="1"/>
          </p:nvPr>
        </p:nvSpPr>
        <p:spPr>
          <a:xfrm>
            <a:off x="586715" y="1637243"/>
            <a:ext cx="6339018" cy="4520822"/>
          </a:xfrm>
        </p:spPr>
        <p:txBody>
          <a:bodyPr/>
          <a:lstStyle/>
          <a:p>
            <a:r>
              <a:rPr lang="en-US" dirty="0"/>
              <a:t>This is the Prometheus deployment. It has two config maps linked to it which will be defined in the next slides.</a:t>
            </a:r>
          </a:p>
        </p:txBody>
      </p:sp>
      <p:graphicFrame>
        <p:nvGraphicFramePr>
          <p:cNvPr id="4" name="Table 3">
            <a:extLst>
              <a:ext uri="{FF2B5EF4-FFF2-40B4-BE49-F238E27FC236}">
                <a16:creationId xmlns:a16="http://schemas.microsoft.com/office/drawing/2014/main" id="{FEBB8648-9CD6-9D4D-ACB3-E23E86B38B38}"/>
              </a:ext>
            </a:extLst>
          </p:cNvPr>
          <p:cNvGraphicFramePr>
            <a:graphicFrameLocks noGrp="1"/>
          </p:cNvGraphicFramePr>
          <p:nvPr>
            <p:extLst>
              <p:ext uri="{D42A27DB-BD31-4B8C-83A1-F6EECF244321}">
                <p14:modId xmlns:p14="http://schemas.microsoft.com/office/powerpoint/2010/main" val="4077707188"/>
              </p:ext>
            </p:extLst>
          </p:nvPr>
        </p:nvGraphicFramePr>
        <p:xfrm>
          <a:off x="7167961" y="1690688"/>
          <a:ext cx="4595545" cy="4520822"/>
        </p:xfrm>
        <a:graphic>
          <a:graphicData uri="http://schemas.openxmlformats.org/drawingml/2006/table">
            <a:tbl>
              <a:tblPr/>
              <a:tblGrid>
                <a:gridCol w="4595545">
                  <a:extLst>
                    <a:ext uri="{9D8B030D-6E8A-4147-A177-3AD203B41FA5}">
                      <a16:colId xmlns:a16="http://schemas.microsoft.com/office/drawing/2014/main" val="1845972009"/>
                    </a:ext>
                  </a:extLst>
                </a:gridCol>
              </a:tblGrid>
              <a:tr h="4351338">
                <a:tc>
                  <a:txBody>
                    <a:bodyPr/>
                    <a:lstStyle/>
                    <a:p>
                      <a:pPr rtl="0" fontAlgn="t">
                        <a:spcBef>
                          <a:spcPts val="0"/>
                        </a:spcBef>
                        <a:spcAft>
                          <a:spcPts val="0"/>
                        </a:spcAft>
                      </a:pPr>
                      <a:r>
                        <a:rPr lang="en-US" sz="500" b="0" i="0" u="none" strike="noStrike" dirty="0">
                          <a:solidFill>
                            <a:srgbClr val="FC9B9B"/>
                          </a:solidFill>
                          <a:effectLst/>
                          <a:latin typeface="Consolas" panose="020B0609020204030204" pitchFamily="49" charset="0"/>
                        </a:rPr>
                        <a:t>---</a:t>
                      </a:r>
                      <a:br>
                        <a:rPr lang="en-US" sz="500" b="0" i="0" u="none" strike="noStrike" dirty="0">
                          <a:solidFill>
                            <a:srgbClr val="FFFFFF"/>
                          </a:solidFill>
                          <a:effectLst/>
                          <a:latin typeface="Consolas" panose="020B0609020204030204" pitchFamily="49" charset="0"/>
                        </a:rPr>
                      </a:br>
                      <a:r>
                        <a:rPr lang="en-US" sz="500" b="0" i="0" u="none" strike="noStrike" dirty="0" err="1">
                          <a:solidFill>
                            <a:srgbClr val="FFFFFF"/>
                          </a:solidFill>
                          <a:effectLst/>
                          <a:latin typeface="Consolas" panose="020B0609020204030204" pitchFamily="49" charset="0"/>
                        </a:rPr>
                        <a:t>apiVersion</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apps/v1</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kind: </a:t>
                      </a:r>
                      <a:r>
                        <a:rPr lang="en-US" sz="500" b="0" i="0" u="none" strike="noStrike" dirty="0">
                          <a:solidFill>
                            <a:srgbClr val="A2FCA2"/>
                          </a:solidFill>
                          <a:effectLst/>
                          <a:latin typeface="Consolas" panose="020B0609020204030204" pitchFamily="49" charset="0"/>
                        </a:rPr>
                        <a:t>Deployment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metadata:</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name: </a:t>
                      </a:r>
                      <a:r>
                        <a:rPr lang="en-US" sz="500" b="0" i="0" u="none" strike="noStrike" dirty="0" err="1">
                          <a:solidFill>
                            <a:srgbClr val="A2FCA2"/>
                          </a:solidFill>
                          <a:effectLst/>
                          <a:latin typeface="Consolas" panose="020B0609020204030204" pitchFamily="49" charset="0"/>
                        </a:rPr>
                        <a:t>prometheus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namespace: </a:t>
                      </a:r>
                      <a:r>
                        <a:rPr lang="en-US" sz="500" b="0" i="0" u="none" strike="noStrike" dirty="0">
                          <a:solidFill>
                            <a:srgbClr val="A2FCA2"/>
                          </a:solidFill>
                          <a:effectLst/>
                          <a:latin typeface="Consolas" panose="020B0609020204030204" pitchFamily="49" charset="0"/>
                        </a:rPr>
                        <a:t>monitoring</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spec:</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replicas: </a:t>
                      </a:r>
                      <a:r>
                        <a:rPr lang="en-US" sz="500" b="0" i="0" u="none" strike="noStrike" dirty="0">
                          <a:solidFill>
                            <a:srgbClr val="D36363"/>
                          </a:solidFill>
                          <a:effectLst/>
                          <a:latin typeface="Consolas" panose="020B0609020204030204" pitchFamily="49" charset="0"/>
                        </a:rPr>
                        <a:t>1</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selector:</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matchLabels</a:t>
                      </a:r>
                      <a:r>
                        <a:rPr lang="en-US" sz="500" b="0" i="0" u="none" strike="noStrike" dirty="0">
                          <a:solidFill>
                            <a:srgbClr val="FFFFFF"/>
                          </a:solidFill>
                          <a:effectLst/>
                          <a:latin typeface="Consolas" panose="020B0609020204030204" pitchFamily="49" charset="0"/>
                        </a:rPr>
                        <a: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app: </a:t>
                      </a:r>
                      <a:r>
                        <a:rPr lang="en-US" sz="500" b="0" i="0" u="none" strike="noStrike" dirty="0" err="1">
                          <a:solidFill>
                            <a:srgbClr val="A2FCA2"/>
                          </a:solidFill>
                          <a:effectLst/>
                          <a:latin typeface="Consolas" panose="020B0609020204030204" pitchFamily="49" charset="0"/>
                        </a:rPr>
                        <a:t>prometheus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template:</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metadata:</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labels: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app: </a:t>
                      </a:r>
                      <a:r>
                        <a:rPr lang="en-US" sz="500" b="0" i="0" u="none" strike="noStrike" dirty="0" err="1">
                          <a:solidFill>
                            <a:srgbClr val="A2FCA2"/>
                          </a:solidFill>
                          <a:effectLst/>
                          <a:latin typeface="Consolas" panose="020B0609020204030204" pitchFamily="49" charset="0"/>
                        </a:rPr>
                        <a:t>prometheus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annotations: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prometheus.io</a:t>
                      </a:r>
                      <a:r>
                        <a:rPr lang="en-US" sz="500" b="0" i="0" u="none" strike="noStrike" dirty="0">
                          <a:solidFill>
                            <a:srgbClr val="A2FCA2"/>
                          </a:solidFill>
                          <a:effectLst/>
                          <a:latin typeface="Consolas" panose="020B0609020204030204" pitchFamily="49" charset="0"/>
                        </a:rPr>
                        <a:t>/scrape:</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'false'</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spec:</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serviceAccountName</a:t>
                      </a: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prometheus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containers: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name: </a:t>
                      </a:r>
                      <a:r>
                        <a:rPr lang="en-US" sz="500" b="0" i="0" u="none" strike="noStrike" dirty="0" err="1">
                          <a:solidFill>
                            <a:srgbClr val="A2FCA2"/>
                          </a:solidFill>
                          <a:effectLst/>
                          <a:latin typeface="Consolas" panose="020B0609020204030204" pitchFamily="49" charset="0"/>
                        </a:rPr>
                        <a:t>prometheus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image: </a:t>
                      </a:r>
                      <a:r>
                        <a:rPr lang="en-US" sz="500" b="0" i="0" u="none" strike="noStrike" dirty="0">
                          <a:solidFill>
                            <a:srgbClr val="A2FCA2"/>
                          </a:solidFill>
                          <a:effectLst/>
                          <a:latin typeface="Consolas" panose="020B0609020204030204" pitchFamily="49" charset="0"/>
                        </a:rPr>
                        <a:t>prom/prometheus:v2.1.0</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imagePullPolicy</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Always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command:</a:t>
                      </a:r>
                      <a:br>
                        <a:rPr lang="en-US" sz="500" b="0" i="0" u="none" strike="noStrike" dirty="0">
                          <a:solidFill>
                            <a:srgbClr val="FFFFFF"/>
                          </a:solidFill>
                          <a:effectLst/>
                          <a:latin typeface="Consolas" panose="020B0609020204030204" pitchFamily="49" charset="0"/>
                        </a:rPr>
                      </a:br>
                      <a:r>
                        <a:rPr lang="en-US" sz="500" b="0" i="0" u="none" strike="noStrike" dirty="0">
                          <a:solidFill>
                            <a:srgbClr val="D36363"/>
                          </a:solidFill>
                          <a:effectLst/>
                          <a:latin typeface="Consolas" panose="020B0609020204030204" pitchFamily="49" charset="0"/>
                        </a:rPr>
                        <a:t>          -</a:t>
                      </a: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prometheus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D36363"/>
                          </a:solidFill>
                          <a:effectLst/>
                          <a:latin typeface="Consolas" panose="020B0609020204030204" pitchFamily="49" charset="0"/>
                        </a:rPr>
                        <a:t>          -</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D36363"/>
                          </a:solidFill>
                          <a:effectLst/>
                          <a:latin typeface="Consolas" panose="020B0609020204030204" pitchFamily="49" charset="0"/>
                        </a:rPr>
                        <a:t>--</a:t>
                      </a:r>
                      <a:r>
                        <a:rPr lang="en-US" sz="500" b="0" i="0" u="none" strike="noStrike" dirty="0" err="1">
                          <a:solidFill>
                            <a:srgbClr val="D36363"/>
                          </a:solidFill>
                          <a:effectLst/>
                          <a:latin typeface="Consolas" panose="020B0609020204030204" pitchFamily="49" charset="0"/>
                        </a:rPr>
                        <a:t>config.file</a:t>
                      </a:r>
                      <a:r>
                        <a:rPr lang="en-US" sz="500" b="0" i="0" u="none" strike="noStrike" dirty="0">
                          <a:solidFill>
                            <a:srgbClr val="D36363"/>
                          </a:solidFill>
                          <a:effectLst/>
                          <a:latin typeface="Consolas" panose="020B0609020204030204" pitchFamily="49" charset="0"/>
                        </a:rPr>
                        <a:t>=/</a:t>
                      </a:r>
                      <a:r>
                        <a:rPr lang="en-US" sz="500" b="0" i="0" u="none" strike="noStrike" dirty="0" err="1">
                          <a:solidFill>
                            <a:srgbClr val="D36363"/>
                          </a:solidFill>
                          <a:effectLst/>
                          <a:latin typeface="Consolas" panose="020B0609020204030204" pitchFamily="49" charset="0"/>
                        </a:rPr>
                        <a:t>etc</a:t>
                      </a:r>
                      <a:r>
                        <a:rPr lang="en-US" sz="500" b="0" i="0" u="none" strike="noStrike" dirty="0">
                          <a:solidFill>
                            <a:srgbClr val="D36363"/>
                          </a:solidFill>
                          <a:effectLst/>
                          <a:latin typeface="Consolas" panose="020B0609020204030204" pitchFamily="49" charset="0"/>
                        </a:rPr>
                        <a:t>/</a:t>
                      </a:r>
                      <a:r>
                        <a:rPr lang="en-US" sz="500" b="0" i="0" u="none" strike="noStrike" dirty="0" err="1">
                          <a:solidFill>
                            <a:srgbClr val="D36363"/>
                          </a:solidFill>
                          <a:effectLst/>
                          <a:latin typeface="Consolas" panose="020B0609020204030204" pitchFamily="49" charset="0"/>
                        </a:rPr>
                        <a:t>prometheus</a:t>
                      </a:r>
                      <a:r>
                        <a:rPr lang="en-US" sz="500" b="0" i="0" u="none" strike="noStrike" dirty="0">
                          <a:solidFill>
                            <a:srgbClr val="D36363"/>
                          </a:solidFill>
                          <a:effectLst/>
                          <a:latin typeface="Consolas" panose="020B0609020204030204" pitchFamily="49" charset="0"/>
                        </a:rPr>
                        <a:t>/</a:t>
                      </a:r>
                      <a:r>
                        <a:rPr lang="en-US" sz="500" b="0" i="0" u="none" strike="noStrike" dirty="0" err="1">
                          <a:solidFill>
                            <a:srgbClr val="D36363"/>
                          </a:solidFill>
                          <a:effectLst/>
                          <a:latin typeface="Consolas" panose="020B0609020204030204" pitchFamily="49" charset="0"/>
                        </a:rPr>
                        <a:t>prometheus.yml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D36363"/>
                          </a:solidFill>
                          <a:effectLst/>
                          <a:latin typeface="Consolas" panose="020B0609020204030204" pitchFamily="49" charset="0"/>
                        </a:rPr>
                        <a:t>          -</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D36363"/>
                          </a:solidFill>
                          <a:effectLst/>
                          <a:latin typeface="Consolas" panose="020B0609020204030204" pitchFamily="49" charset="0"/>
                        </a:rPr>
                        <a:t>--</a:t>
                      </a:r>
                      <a:r>
                        <a:rPr lang="en-US" sz="500" b="0" i="0" u="none" strike="noStrike" dirty="0" err="1">
                          <a:solidFill>
                            <a:srgbClr val="D36363"/>
                          </a:solidFill>
                          <a:effectLst/>
                          <a:latin typeface="Consolas" panose="020B0609020204030204" pitchFamily="49" charset="0"/>
                        </a:rPr>
                        <a:t>storage.tsdb.retention</a:t>
                      </a:r>
                      <a:r>
                        <a:rPr lang="en-US" sz="500" b="0" i="0" u="none" strike="noStrike" dirty="0">
                          <a:solidFill>
                            <a:srgbClr val="D36363"/>
                          </a:solidFill>
                          <a:effectLst/>
                          <a:latin typeface="Consolas" panose="020B0609020204030204" pitchFamily="49" charset="0"/>
                        </a:rPr>
                        <a:t>=1h</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ports: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a:t>
                      </a:r>
                      <a:r>
                        <a:rPr lang="en-US" sz="500" b="0" i="0" u="none" strike="noStrike" dirty="0" err="1">
                          <a:solidFill>
                            <a:srgbClr val="FFFFFF"/>
                          </a:solidFill>
                          <a:effectLst/>
                          <a:latin typeface="Consolas" panose="020B0609020204030204" pitchFamily="49" charset="0"/>
                        </a:rPr>
                        <a:t>containerPort</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D36363"/>
                          </a:solidFill>
                          <a:effectLst/>
                          <a:latin typeface="Consolas" panose="020B0609020204030204" pitchFamily="49" charset="0"/>
                        </a:rPr>
                        <a:t>9090</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protocol: </a:t>
                      </a:r>
                      <a:r>
                        <a:rPr lang="en-US" sz="500" b="0" i="0" u="none" strike="noStrike" dirty="0">
                          <a:solidFill>
                            <a:srgbClr val="A2FCA2"/>
                          </a:solidFill>
                          <a:effectLst/>
                          <a:latin typeface="Consolas" panose="020B0609020204030204" pitchFamily="49" charset="0"/>
                        </a:rPr>
                        <a:t>TCP</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resources: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limits: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memory: </a:t>
                      </a:r>
                      <a:r>
                        <a:rPr lang="en-US" sz="500" b="0" i="0" u="none" strike="noStrike" dirty="0">
                          <a:solidFill>
                            <a:srgbClr val="D36363"/>
                          </a:solidFill>
                          <a:effectLst/>
                          <a:latin typeface="Consolas" panose="020B0609020204030204" pitchFamily="49" charset="0"/>
                        </a:rPr>
                        <a:t>2</a:t>
                      </a:r>
                      <a:r>
                        <a:rPr lang="en-US" sz="500" b="0" i="0" u="none" strike="noStrike" dirty="0">
                          <a:solidFill>
                            <a:srgbClr val="A2FCA2"/>
                          </a:solidFill>
                          <a:effectLst/>
                          <a:latin typeface="Consolas" panose="020B0609020204030204" pitchFamily="49" charset="0"/>
                        </a:rPr>
                        <a:t>Gi</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volumeMounts</a:t>
                      </a:r>
                      <a:r>
                        <a:rPr lang="en-US" sz="500" b="0" i="0" u="none" strike="noStrike" dirty="0">
                          <a:solidFill>
                            <a:srgbClr val="FFFFFF"/>
                          </a:solidFill>
                          <a:effectLst/>
                          <a:latin typeface="Consolas" panose="020B0609020204030204" pitchFamily="49" charset="0"/>
                        </a:rPr>
                        <a: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a:t>
                      </a:r>
                      <a:r>
                        <a:rPr lang="en-US" sz="500" b="0" i="0" u="none" strike="noStrike" dirty="0" err="1">
                          <a:solidFill>
                            <a:srgbClr val="FFFFFF"/>
                          </a:solidFill>
                          <a:effectLst/>
                          <a:latin typeface="Consolas" panose="020B0609020204030204" pitchFamily="49" charset="0"/>
                        </a:rPr>
                        <a:t>mountPath</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t>
                      </a:r>
                      <a:r>
                        <a:rPr lang="en-US" sz="500" b="0" i="0" u="none" strike="noStrike" dirty="0" err="1">
                          <a:solidFill>
                            <a:srgbClr val="A2FCA2"/>
                          </a:solidFill>
                          <a:effectLst/>
                          <a:latin typeface="Consolas" panose="020B0609020204030204" pitchFamily="49" charset="0"/>
                        </a:rPr>
                        <a:t>etc</a:t>
                      </a:r>
                      <a:r>
                        <a:rPr lang="en-US" sz="500" b="0" i="0" u="none" strike="noStrike" dirty="0">
                          <a:solidFill>
                            <a:srgbClr val="A2FCA2"/>
                          </a:solidFill>
                          <a:effectLst/>
                          <a:latin typeface="Consolas" panose="020B0609020204030204" pitchFamily="49" charset="0"/>
                        </a:rPr>
                        <a:t>/</a:t>
                      </a:r>
                      <a:r>
                        <a:rPr lang="en-US" sz="500" b="0" i="0" u="none" strike="noStrike" dirty="0" err="1">
                          <a:solidFill>
                            <a:srgbClr val="A2FCA2"/>
                          </a:solidFill>
                          <a:effectLst/>
                          <a:latin typeface="Consolas" panose="020B0609020204030204" pitchFamily="49" charset="0"/>
                        </a:rPr>
                        <a:t>prometheus</a:t>
                      </a:r>
                      <a:r>
                        <a:rPr lang="en-US" sz="500" b="0" i="0" u="none" strike="noStrike" dirty="0">
                          <a:solidFill>
                            <a:srgbClr val="A2FCA2"/>
                          </a:solidFill>
                          <a:effectLst/>
                          <a:latin typeface="Consolas" panose="020B0609020204030204" pitchFamily="49" charset="0"/>
                        </a:rPr>
                        <a:t>/</a:t>
                      </a:r>
                      <a:r>
                        <a:rPr lang="en-US" sz="500" b="0" i="0" u="none" strike="noStrike" dirty="0" err="1">
                          <a:solidFill>
                            <a:srgbClr val="A2FCA2"/>
                          </a:solidFill>
                          <a:effectLst/>
                          <a:latin typeface="Consolas" panose="020B0609020204030204" pitchFamily="49" charset="0"/>
                        </a:rPr>
                        <a:t>prometheus.yml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name: </a:t>
                      </a:r>
                      <a:r>
                        <a:rPr lang="en-US" sz="500" b="0" i="0" u="none" strike="noStrike" dirty="0" err="1">
                          <a:solidFill>
                            <a:srgbClr val="A2FCA2"/>
                          </a:solidFill>
                          <a:effectLst/>
                          <a:latin typeface="Consolas" panose="020B0609020204030204" pitchFamily="49" charset="0"/>
                        </a:rPr>
                        <a:t>prometheus</a:t>
                      </a:r>
                      <a:r>
                        <a:rPr lang="en-US" sz="500" b="0" i="0" u="none" strike="noStrike" dirty="0">
                          <a:solidFill>
                            <a:srgbClr val="A2FCA2"/>
                          </a:solidFill>
                          <a:effectLst/>
                          <a:latin typeface="Consolas" panose="020B0609020204030204" pitchFamily="49" charset="0"/>
                        </a:rPr>
                        <a:t>-config</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subPath</a:t>
                      </a: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prometheus.yml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a:t>
                      </a:r>
                      <a:r>
                        <a:rPr lang="en-US" sz="500" b="0" i="0" u="none" strike="noStrike" dirty="0" err="1">
                          <a:solidFill>
                            <a:srgbClr val="FFFFFF"/>
                          </a:solidFill>
                          <a:effectLst/>
                          <a:latin typeface="Consolas" panose="020B0609020204030204" pitchFamily="49" charset="0"/>
                        </a:rPr>
                        <a:t>mountPath</a:t>
                      </a:r>
                      <a:r>
                        <a:rPr lang="en-US" sz="500" b="0" i="0" u="none" strike="noStrike" dirty="0">
                          <a:solidFill>
                            <a:srgbClr val="FFFFFF"/>
                          </a:solidFill>
                          <a:effectLst/>
                          <a:latin typeface="Consolas" panose="020B0609020204030204" pitchFamily="49" charset="0"/>
                        </a:rPr>
                        <a:t>: </a:t>
                      </a:r>
                      <a:r>
                        <a:rPr lang="en-US" sz="500" b="0" i="0" u="none" strike="noStrike" dirty="0">
                          <a:solidFill>
                            <a:srgbClr val="A2FCA2"/>
                          </a:solidFill>
                          <a:effectLst/>
                          <a:latin typeface="Consolas" panose="020B0609020204030204" pitchFamily="49" charset="0"/>
                        </a:rPr>
                        <a:t>/</a:t>
                      </a:r>
                      <a:r>
                        <a:rPr lang="en-US" sz="500" b="0" i="0" u="none" strike="noStrike" dirty="0" err="1">
                          <a:solidFill>
                            <a:srgbClr val="A2FCA2"/>
                          </a:solidFill>
                          <a:effectLst/>
                          <a:latin typeface="Consolas" panose="020B0609020204030204" pitchFamily="49" charset="0"/>
                        </a:rPr>
                        <a:t>etc</a:t>
                      </a:r>
                      <a:r>
                        <a:rPr lang="en-US" sz="500" b="0" i="0" u="none" strike="noStrike" dirty="0">
                          <a:solidFill>
                            <a:srgbClr val="A2FCA2"/>
                          </a:solidFill>
                          <a:effectLst/>
                          <a:latin typeface="Consolas" panose="020B0609020204030204" pitchFamily="49" charset="0"/>
                        </a:rPr>
                        <a:t>/</a:t>
                      </a:r>
                      <a:r>
                        <a:rPr lang="en-US" sz="500" b="0" i="0" u="none" strike="noStrike" dirty="0" err="1">
                          <a:solidFill>
                            <a:srgbClr val="A2FCA2"/>
                          </a:solidFill>
                          <a:effectLst/>
                          <a:latin typeface="Consolas" panose="020B0609020204030204" pitchFamily="49" charset="0"/>
                        </a:rPr>
                        <a:t>prometheus</a:t>
                      </a:r>
                      <a:r>
                        <a:rPr lang="en-US" sz="500" b="0" i="0" u="none" strike="noStrike" dirty="0">
                          <a:solidFill>
                            <a:srgbClr val="A2FCA2"/>
                          </a:solidFill>
                          <a:effectLst/>
                          <a:latin typeface="Consolas" panose="020B0609020204030204" pitchFamily="49" charset="0"/>
                        </a:rPr>
                        <a:t>/</a:t>
                      </a:r>
                      <a:r>
                        <a:rPr lang="en-US" sz="500" b="0" i="0" u="none" strike="noStrike" dirty="0" err="1">
                          <a:solidFill>
                            <a:srgbClr val="A2FCA2"/>
                          </a:solidFill>
                          <a:effectLst/>
                          <a:latin typeface="Consolas" panose="020B0609020204030204" pitchFamily="49" charset="0"/>
                        </a:rPr>
                        <a:t>rules.yml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name: </a:t>
                      </a:r>
                      <a:r>
                        <a:rPr lang="en-US" sz="500" b="0" i="0" u="none" strike="noStrike" dirty="0">
                          <a:solidFill>
                            <a:srgbClr val="A2FCA2"/>
                          </a:solidFill>
                          <a:effectLst/>
                          <a:latin typeface="Consolas" panose="020B0609020204030204" pitchFamily="49" charset="0"/>
                        </a:rPr>
                        <a:t>rules-config</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subPath</a:t>
                      </a: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A2FCA2"/>
                          </a:solidFill>
                          <a:effectLst/>
                          <a:latin typeface="Consolas" panose="020B0609020204030204" pitchFamily="49" charset="0"/>
                        </a:rPr>
                        <a:t>rules.yml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volumes: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name: </a:t>
                      </a:r>
                      <a:r>
                        <a:rPr lang="en-US" sz="500" b="0" i="0" u="none" strike="noStrike" dirty="0" err="1">
                          <a:solidFill>
                            <a:srgbClr val="A2FCA2"/>
                          </a:solidFill>
                          <a:effectLst/>
                          <a:latin typeface="Consolas" panose="020B0609020204030204" pitchFamily="49" charset="0"/>
                        </a:rPr>
                        <a:t>prometheus</a:t>
                      </a:r>
                      <a:r>
                        <a:rPr lang="en-US" sz="500" b="0" i="0" u="none" strike="noStrike" dirty="0">
                          <a:solidFill>
                            <a:srgbClr val="A2FCA2"/>
                          </a:solidFill>
                          <a:effectLst/>
                          <a:latin typeface="Consolas" panose="020B0609020204030204" pitchFamily="49" charset="0"/>
                        </a:rPr>
                        <a:t>-config</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configMap</a:t>
                      </a:r>
                      <a:r>
                        <a:rPr lang="en-US" sz="500" b="0" i="0" u="none" strike="noStrike" dirty="0">
                          <a:solidFill>
                            <a:srgbClr val="FFFFFF"/>
                          </a:solidFill>
                          <a:effectLst/>
                          <a:latin typeface="Consolas" panose="020B0609020204030204" pitchFamily="49" charset="0"/>
                        </a:rPr>
                        <a: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name: </a:t>
                      </a:r>
                      <a:r>
                        <a:rPr lang="en-US" sz="500" b="0" i="0" u="none" strike="noStrike" dirty="0" err="1">
                          <a:solidFill>
                            <a:srgbClr val="A2FCA2"/>
                          </a:solidFill>
                          <a:effectLst/>
                          <a:latin typeface="Consolas" panose="020B0609020204030204" pitchFamily="49" charset="0"/>
                        </a:rPr>
                        <a:t>prometheus</a:t>
                      </a:r>
                      <a:r>
                        <a:rPr lang="en-US" sz="500" b="0" i="0" u="none" strike="noStrike" dirty="0">
                          <a:solidFill>
                            <a:srgbClr val="A2FCA2"/>
                          </a:solidFill>
                          <a:effectLst/>
                          <a:latin typeface="Consolas" panose="020B0609020204030204" pitchFamily="49" charset="0"/>
                        </a:rPr>
                        <a:t>-config</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items: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key: </a:t>
                      </a:r>
                      <a:r>
                        <a:rPr lang="en-US" sz="500" b="0" i="0" u="none" strike="noStrike" dirty="0" err="1">
                          <a:solidFill>
                            <a:srgbClr val="A2FCA2"/>
                          </a:solidFill>
                          <a:effectLst/>
                          <a:latin typeface="Consolas" panose="020B0609020204030204" pitchFamily="49" charset="0"/>
                        </a:rPr>
                        <a:t>prometheus.yml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path: </a:t>
                      </a:r>
                      <a:r>
                        <a:rPr lang="en-US" sz="500" b="0" i="0" u="none" strike="noStrike" dirty="0" err="1">
                          <a:solidFill>
                            <a:srgbClr val="A2FCA2"/>
                          </a:solidFill>
                          <a:effectLst/>
                          <a:latin typeface="Consolas" panose="020B0609020204030204" pitchFamily="49" charset="0"/>
                        </a:rPr>
                        <a:t>prometheus.yml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mode: </a:t>
                      </a:r>
                      <a:r>
                        <a:rPr lang="en-US" sz="500" b="0" i="0" u="none" strike="noStrike" dirty="0">
                          <a:solidFill>
                            <a:srgbClr val="D36363"/>
                          </a:solidFill>
                          <a:effectLst/>
                          <a:latin typeface="Consolas" panose="020B0609020204030204" pitchFamily="49" charset="0"/>
                        </a:rPr>
                        <a:t>0644</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name: </a:t>
                      </a:r>
                      <a:r>
                        <a:rPr lang="en-US" sz="500" b="0" i="0" u="none" strike="noStrike" dirty="0">
                          <a:solidFill>
                            <a:srgbClr val="A2FCA2"/>
                          </a:solidFill>
                          <a:effectLst/>
                          <a:latin typeface="Consolas" panose="020B0609020204030204" pitchFamily="49" charset="0"/>
                        </a:rPr>
                        <a:t>rules-config</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a:t>
                      </a:r>
                      <a:r>
                        <a:rPr lang="en-US" sz="500" b="0" i="0" u="none" strike="noStrike" dirty="0" err="1">
                          <a:solidFill>
                            <a:srgbClr val="FFFFFF"/>
                          </a:solidFill>
                          <a:effectLst/>
                          <a:latin typeface="Consolas" panose="020B0609020204030204" pitchFamily="49" charset="0"/>
                        </a:rPr>
                        <a:t>configMap</a:t>
                      </a:r>
                      <a:r>
                        <a:rPr lang="en-US" sz="500" b="0" i="0" u="none" strike="noStrike" dirty="0">
                          <a:solidFill>
                            <a:srgbClr val="FFFFFF"/>
                          </a:solidFill>
                          <a:effectLst/>
                          <a:latin typeface="Consolas" panose="020B0609020204030204" pitchFamily="49" charset="0"/>
                        </a:rPr>
                        <a:t>:</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name: </a:t>
                      </a:r>
                      <a:r>
                        <a:rPr lang="en-US" sz="500" b="0" i="0" u="none" strike="noStrike" dirty="0">
                          <a:solidFill>
                            <a:srgbClr val="A2FCA2"/>
                          </a:solidFill>
                          <a:effectLst/>
                          <a:latin typeface="Consolas" panose="020B0609020204030204" pitchFamily="49" charset="0"/>
                        </a:rPr>
                        <a:t>rules-config</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items:</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 key: </a:t>
                      </a:r>
                      <a:r>
                        <a:rPr lang="en-US" sz="500" b="0" i="0" u="none" strike="noStrike" dirty="0" err="1">
                          <a:solidFill>
                            <a:srgbClr val="A2FCA2"/>
                          </a:solidFill>
                          <a:effectLst/>
                          <a:latin typeface="Consolas" panose="020B0609020204030204" pitchFamily="49" charset="0"/>
                        </a:rPr>
                        <a:t>rules.yml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path: </a:t>
                      </a:r>
                      <a:r>
                        <a:rPr lang="en-US" sz="500" b="0" i="0" u="none" strike="noStrike" dirty="0" err="1">
                          <a:solidFill>
                            <a:srgbClr val="A2FCA2"/>
                          </a:solidFill>
                          <a:effectLst/>
                          <a:latin typeface="Consolas" panose="020B0609020204030204" pitchFamily="49" charset="0"/>
                        </a:rPr>
                        <a:t>rules.yml</a:t>
                      </a:r>
                      <a:br>
                        <a:rPr lang="en-US" sz="500" b="0" i="0" u="none" strike="noStrike" dirty="0">
                          <a:solidFill>
                            <a:srgbClr val="FFFFFF"/>
                          </a:solidFill>
                          <a:effectLst/>
                          <a:latin typeface="Consolas" panose="020B0609020204030204" pitchFamily="49" charset="0"/>
                        </a:rPr>
                      </a:br>
                      <a:r>
                        <a:rPr lang="en-US" sz="500" b="0" i="0" u="none" strike="noStrike" dirty="0">
                          <a:solidFill>
                            <a:srgbClr val="FFFFFF"/>
                          </a:solidFill>
                          <a:effectLst/>
                          <a:latin typeface="Consolas" panose="020B0609020204030204" pitchFamily="49" charset="0"/>
                        </a:rPr>
                        <a:t>                mode: </a:t>
                      </a:r>
                      <a:r>
                        <a:rPr lang="en-US" sz="500" b="0" i="0" u="none" strike="noStrike" dirty="0">
                          <a:solidFill>
                            <a:srgbClr val="D36363"/>
                          </a:solidFill>
                          <a:effectLst/>
                          <a:latin typeface="Consolas" panose="020B0609020204030204" pitchFamily="49" charset="0"/>
                        </a:rPr>
                        <a:t>0644</a:t>
                      </a:r>
                      <a:br>
                        <a:rPr lang="en-US" sz="500" b="0" i="0" u="none" strike="noStrike" dirty="0">
                          <a:solidFill>
                            <a:srgbClr val="FFFFFF"/>
                          </a:solidFill>
                          <a:effectLst/>
                          <a:latin typeface="Consolas" panose="020B0609020204030204" pitchFamily="49" charset="0"/>
                        </a:rPr>
                      </a:br>
                      <a:br>
                        <a:rPr lang="en-US" sz="500" b="0" i="0" u="none" strike="noStrike" dirty="0">
                          <a:solidFill>
                            <a:srgbClr val="FFFFFF"/>
                          </a:solidFill>
                          <a:effectLst/>
                          <a:latin typeface="Consolas" panose="020B0609020204030204" pitchFamily="49" charset="0"/>
                        </a:rPr>
                      </a:br>
                      <a:br>
                        <a:rPr lang="en-US" sz="500" b="0" i="0" u="none" strike="noStrike" dirty="0">
                          <a:solidFill>
                            <a:srgbClr val="FFFFFF"/>
                          </a:solidFill>
                          <a:effectLst/>
                          <a:latin typeface="Consolas" panose="020B0609020204030204" pitchFamily="49" charset="0"/>
                        </a:rPr>
                      </a:br>
                      <a:endParaRPr lang="en-US" sz="800" dirty="0">
                        <a:effectLst/>
                      </a:endParaRPr>
                    </a:p>
                  </a:txBody>
                  <a:tcPr marL="27751" marR="27751" marT="27751" marB="27751">
                    <a:lnL>
                      <a:noFill/>
                    </a:lnL>
                    <a:lnR>
                      <a:noFill/>
                    </a:lnR>
                    <a:lnT>
                      <a:noFill/>
                    </a:lnT>
                    <a:lnB>
                      <a:noFill/>
                    </a:lnB>
                    <a:solidFill>
                      <a:srgbClr val="333333"/>
                    </a:solidFill>
                  </a:tcPr>
                </a:tc>
                <a:extLst>
                  <a:ext uri="{0D108BD9-81ED-4DB2-BD59-A6C34878D82A}">
                    <a16:rowId xmlns:a16="http://schemas.microsoft.com/office/drawing/2014/main" val="2949558970"/>
                  </a:ext>
                </a:extLst>
              </a:tr>
            </a:tbl>
          </a:graphicData>
        </a:graphic>
      </p:graphicFrame>
      <p:sp>
        <p:nvSpPr>
          <p:cNvPr id="5" name="Rectangle 1">
            <a:extLst>
              <a:ext uri="{FF2B5EF4-FFF2-40B4-BE49-F238E27FC236}">
                <a16:creationId xmlns:a16="http://schemas.microsoft.com/office/drawing/2014/main" id="{95B07191-AA39-464F-A54A-85A4B5CD10A3}"/>
              </a:ext>
            </a:extLst>
          </p:cNvPr>
          <p:cNvSpPr>
            <a:spLocks noChangeArrowheads="1"/>
          </p:cNvSpPr>
          <p:nvPr/>
        </p:nvSpPr>
        <p:spPr bwMode="auto">
          <a:xfrm>
            <a:off x="3798888" y="17414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502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D5B3-E9F6-2440-A9C5-432B6CCCE85C}"/>
              </a:ext>
            </a:extLst>
          </p:cNvPr>
          <p:cNvSpPr>
            <a:spLocks noGrp="1"/>
          </p:cNvSpPr>
          <p:nvPr>
            <p:ph type="title"/>
          </p:nvPr>
        </p:nvSpPr>
        <p:spPr/>
        <p:txBody>
          <a:bodyPr/>
          <a:lstStyle/>
          <a:p>
            <a:r>
              <a:rPr lang="en-US" dirty="0"/>
              <a:t>Prometheus config-map</a:t>
            </a:r>
          </a:p>
        </p:txBody>
      </p:sp>
      <p:sp>
        <p:nvSpPr>
          <p:cNvPr id="3" name="Content Placeholder 2">
            <a:extLst>
              <a:ext uri="{FF2B5EF4-FFF2-40B4-BE49-F238E27FC236}">
                <a16:creationId xmlns:a16="http://schemas.microsoft.com/office/drawing/2014/main" id="{34E9D267-7409-634E-BB2B-0B55C010C89E}"/>
              </a:ext>
            </a:extLst>
          </p:cNvPr>
          <p:cNvSpPr>
            <a:spLocks noGrp="1"/>
          </p:cNvSpPr>
          <p:nvPr>
            <p:ph idx="1"/>
          </p:nvPr>
        </p:nvSpPr>
        <p:spPr/>
        <p:txBody>
          <a:bodyPr/>
          <a:lstStyle/>
          <a:p>
            <a:r>
              <a:rPr lang="en-US" dirty="0"/>
              <a:t>The Prometheus config map defines the frequency of the scraping (in our case, every second) and which Kubernetes resources should be scraped. It also is linked to a rules config which can be used to create custom metrics. (This is not the entire config-map; only the part I understand).</a:t>
            </a:r>
          </a:p>
        </p:txBody>
      </p:sp>
      <p:graphicFrame>
        <p:nvGraphicFramePr>
          <p:cNvPr id="4" name="Table 3">
            <a:extLst>
              <a:ext uri="{FF2B5EF4-FFF2-40B4-BE49-F238E27FC236}">
                <a16:creationId xmlns:a16="http://schemas.microsoft.com/office/drawing/2014/main" id="{7185DD1B-F1D9-6C44-BF37-D551D0F58DB5}"/>
              </a:ext>
            </a:extLst>
          </p:cNvPr>
          <p:cNvGraphicFramePr>
            <a:graphicFrameLocks noGrp="1"/>
          </p:cNvGraphicFramePr>
          <p:nvPr>
            <p:extLst>
              <p:ext uri="{D42A27DB-BD31-4B8C-83A1-F6EECF244321}">
                <p14:modId xmlns:p14="http://schemas.microsoft.com/office/powerpoint/2010/main" val="2092848559"/>
              </p:ext>
            </p:extLst>
          </p:nvPr>
        </p:nvGraphicFramePr>
        <p:xfrm>
          <a:off x="1063052" y="3926373"/>
          <a:ext cx="10515600" cy="2245360"/>
        </p:xfrm>
        <a:graphic>
          <a:graphicData uri="http://schemas.openxmlformats.org/drawingml/2006/table">
            <a:tbl>
              <a:tblPr/>
              <a:tblGrid>
                <a:gridCol w="10515600">
                  <a:extLst>
                    <a:ext uri="{9D8B030D-6E8A-4147-A177-3AD203B41FA5}">
                      <a16:colId xmlns:a16="http://schemas.microsoft.com/office/drawing/2014/main" val="2857872002"/>
                    </a:ext>
                  </a:extLst>
                </a:gridCol>
              </a:tblGrid>
              <a:tr h="0">
                <a:tc>
                  <a:txBody>
                    <a:bodyPr/>
                    <a:lstStyle/>
                    <a:p>
                      <a:pPr rtl="0" fontAlgn="t">
                        <a:spcBef>
                          <a:spcPts val="0"/>
                        </a:spcBef>
                        <a:spcAft>
                          <a:spcPts val="0"/>
                        </a:spcAft>
                      </a:pPr>
                      <a:r>
                        <a:rPr lang="en-US" sz="1100" b="0" i="0" u="none" strike="noStrike" dirty="0">
                          <a:solidFill>
                            <a:srgbClr val="FFFFFF"/>
                          </a:solidFill>
                          <a:effectLst/>
                          <a:latin typeface="Consolas" panose="020B0609020204030204" pitchFamily="49" charset="0"/>
                        </a:rPr>
                        <a:t>    global:</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FF"/>
                          </a:solidFill>
                          <a:effectLst/>
                          <a:latin typeface="Consolas" panose="020B0609020204030204" pitchFamily="49" charset="0"/>
                        </a:rPr>
                        <a:t>scrape_interval</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D36363"/>
                          </a:solidFill>
                          <a:effectLst/>
                          <a:latin typeface="Consolas" panose="020B0609020204030204" pitchFamily="49" charset="0"/>
                        </a:rPr>
                        <a:t>1</a:t>
                      </a:r>
                      <a:r>
                        <a:rPr lang="en-US" sz="1100" b="0" i="0" u="none" strike="noStrike" dirty="0">
                          <a:solidFill>
                            <a:srgbClr val="A2FCA2"/>
                          </a:solidFill>
                          <a:effectLst/>
                          <a:latin typeface="Consolas" panose="020B0609020204030204" pitchFamily="49" charset="0"/>
                        </a:rPr>
                        <a:t>s</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FF"/>
                          </a:solidFill>
                          <a:effectLst/>
                          <a:latin typeface="Consolas" panose="020B0609020204030204" pitchFamily="49" charset="0"/>
                        </a:rPr>
                        <a:t>scrape_timeout</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D36363"/>
                          </a:solidFill>
                          <a:effectLst/>
                          <a:latin typeface="Consolas" panose="020B0609020204030204" pitchFamily="49" charset="0"/>
                        </a:rPr>
                        <a:t>1</a:t>
                      </a:r>
                      <a:r>
                        <a:rPr lang="en-US" sz="1100" b="0" i="0" u="none" strike="noStrike" dirty="0">
                          <a:solidFill>
                            <a:srgbClr val="A2FCA2"/>
                          </a:solidFill>
                          <a:effectLst/>
                          <a:latin typeface="Consolas" panose="020B0609020204030204" pitchFamily="49" charset="0"/>
                        </a:rPr>
                        <a:t>s</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FF"/>
                          </a:solidFill>
                          <a:effectLst/>
                          <a:latin typeface="Consolas" panose="020B0609020204030204" pitchFamily="49" charset="0"/>
                        </a:rPr>
                        <a:t>evaluation_interval</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D36363"/>
                          </a:solidFill>
                          <a:effectLst/>
                          <a:latin typeface="Consolas" panose="020B0609020204030204" pitchFamily="49" charset="0"/>
                        </a:rPr>
                        <a:t>1</a:t>
                      </a:r>
                      <a:r>
                        <a:rPr lang="en-US" sz="1100" b="0" i="0" u="none" strike="noStrike" dirty="0">
                          <a:solidFill>
                            <a:srgbClr val="A2FCA2"/>
                          </a:solidFill>
                          <a:effectLst/>
                          <a:latin typeface="Consolas" panose="020B0609020204030204" pitchFamily="49" charset="0"/>
                        </a:rPr>
                        <a:t>s</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FF"/>
                          </a:solidFill>
                          <a:effectLst/>
                          <a:latin typeface="Consolas" panose="020B0609020204030204" pitchFamily="49" charset="0"/>
                        </a:rPr>
                        <a:t>rule_files</a:t>
                      </a:r>
                      <a:r>
                        <a:rPr lang="en-US" sz="1100" b="0" i="0" u="none" strike="noStrike" dirty="0">
                          <a:solidFill>
                            <a:srgbClr val="FFFFFF"/>
                          </a:solidFill>
                          <a:effectLst/>
                          <a:latin typeface="Consolas" panose="020B0609020204030204" pitchFamily="49" charset="0"/>
                        </a:rPr>
                        <a:t>:</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D36363"/>
                          </a:solidFill>
                          <a:effectLst/>
                          <a:latin typeface="Consolas" panose="020B0609020204030204" pitchFamily="49" charset="0"/>
                        </a:rPr>
                        <a:t>    -</a:t>
                      </a: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A2FCA2"/>
                          </a:solidFill>
                          <a:effectLst/>
                          <a:latin typeface="Consolas" panose="020B0609020204030204" pitchFamily="49" charset="0"/>
                        </a:rPr>
                        <a:t>rules.yml</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FF"/>
                          </a:solidFill>
                          <a:effectLst/>
                          <a:latin typeface="Consolas" panose="020B0609020204030204" pitchFamily="49" charset="0"/>
                        </a:rPr>
                        <a:t>scrape_configs</a:t>
                      </a:r>
                      <a:r>
                        <a:rPr lang="en-US" sz="1100" b="0" i="0" u="none" strike="noStrike" dirty="0">
                          <a:solidFill>
                            <a:srgbClr val="FFFFFF"/>
                          </a:solidFill>
                          <a:effectLst/>
                          <a:latin typeface="Consolas" panose="020B0609020204030204" pitchFamily="49" charset="0"/>
                        </a:rPr>
                        <a:t>:</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 </a:t>
                      </a:r>
                      <a:r>
                        <a:rPr lang="en-US" sz="1100" b="0" i="0" u="none" strike="noStrike" dirty="0" err="1">
                          <a:solidFill>
                            <a:srgbClr val="FFFFFF"/>
                          </a:solidFill>
                          <a:effectLst/>
                          <a:latin typeface="Consolas" panose="020B0609020204030204" pitchFamily="49" charset="0"/>
                        </a:rPr>
                        <a:t>job_name</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A2FCA2"/>
                          </a:solidFill>
                          <a:effectLst/>
                          <a:latin typeface="Consolas" panose="020B0609020204030204" pitchFamily="49" charset="0"/>
                        </a:rPr>
                        <a:t>'</a:t>
                      </a:r>
                      <a:r>
                        <a:rPr lang="en-US" sz="1100" b="0" i="0" u="none" strike="noStrike" dirty="0" err="1">
                          <a:solidFill>
                            <a:srgbClr val="A2FCA2"/>
                          </a:solidFill>
                          <a:effectLst/>
                          <a:latin typeface="Consolas" panose="020B0609020204030204" pitchFamily="49" charset="0"/>
                        </a:rPr>
                        <a:t>kubernetes-apiservers</a:t>
                      </a:r>
                      <a:r>
                        <a:rPr lang="en-US" sz="1100" b="0" i="0" u="none" strike="noStrike" dirty="0">
                          <a:solidFill>
                            <a:srgbClr val="A2FCA2"/>
                          </a:solidFill>
                          <a:effectLst/>
                          <a:latin typeface="Consolas" panose="020B0609020204030204" pitchFamily="49" charset="0"/>
                        </a:rPr>
                        <a:t>'</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endParaRPr lang="en-US" dirty="0">
                        <a:effectLst/>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3641827683"/>
                  </a:ext>
                </a:extLst>
              </a:tr>
            </a:tbl>
          </a:graphicData>
        </a:graphic>
      </p:graphicFrame>
      <p:sp>
        <p:nvSpPr>
          <p:cNvPr id="5" name="Rectangle 1">
            <a:extLst>
              <a:ext uri="{FF2B5EF4-FFF2-40B4-BE49-F238E27FC236}">
                <a16:creationId xmlns:a16="http://schemas.microsoft.com/office/drawing/2014/main" id="{5D2B6B97-795B-A34C-832C-DFAF404C5483}"/>
              </a:ext>
            </a:extLst>
          </p:cNvPr>
          <p:cNvSpPr>
            <a:spLocks noChangeArrowheads="1"/>
          </p:cNvSpPr>
          <p:nvPr/>
        </p:nvSpPr>
        <p:spPr bwMode="auto">
          <a:xfrm>
            <a:off x="1482777" y="370259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1779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71C0-E91D-CB46-96D7-FE1661CBF762}"/>
              </a:ext>
            </a:extLst>
          </p:cNvPr>
          <p:cNvSpPr>
            <a:spLocks noGrp="1"/>
          </p:cNvSpPr>
          <p:nvPr>
            <p:ph type="title"/>
          </p:nvPr>
        </p:nvSpPr>
        <p:spPr/>
        <p:txBody>
          <a:bodyPr/>
          <a:lstStyle/>
          <a:p>
            <a:r>
              <a:rPr lang="en-US" dirty="0"/>
              <a:t>The Rules Config</a:t>
            </a:r>
          </a:p>
        </p:txBody>
      </p:sp>
      <p:sp>
        <p:nvSpPr>
          <p:cNvPr id="3" name="Content Placeholder 2">
            <a:extLst>
              <a:ext uri="{FF2B5EF4-FFF2-40B4-BE49-F238E27FC236}">
                <a16:creationId xmlns:a16="http://schemas.microsoft.com/office/drawing/2014/main" id="{BA018009-C4AA-AE45-9537-B31EB88EB07D}"/>
              </a:ext>
            </a:extLst>
          </p:cNvPr>
          <p:cNvSpPr>
            <a:spLocks noGrp="1"/>
          </p:cNvSpPr>
          <p:nvPr>
            <p:ph idx="1"/>
          </p:nvPr>
        </p:nvSpPr>
        <p:spPr/>
        <p:txBody>
          <a:bodyPr/>
          <a:lstStyle/>
          <a:p>
            <a:r>
              <a:rPr lang="en-US" dirty="0"/>
              <a:t>To create our own metrics, we will use a rules config which combines standard metrics to create new metrics. </a:t>
            </a:r>
          </a:p>
        </p:txBody>
      </p:sp>
      <p:graphicFrame>
        <p:nvGraphicFramePr>
          <p:cNvPr id="4" name="Table 3">
            <a:extLst>
              <a:ext uri="{FF2B5EF4-FFF2-40B4-BE49-F238E27FC236}">
                <a16:creationId xmlns:a16="http://schemas.microsoft.com/office/drawing/2014/main" id="{9FE57BA6-510A-CF4D-8D0F-4D628B7C594F}"/>
              </a:ext>
            </a:extLst>
          </p:cNvPr>
          <p:cNvGraphicFramePr>
            <a:graphicFrameLocks noGrp="1"/>
          </p:cNvGraphicFramePr>
          <p:nvPr>
            <p:extLst>
              <p:ext uri="{D42A27DB-BD31-4B8C-83A1-F6EECF244321}">
                <p14:modId xmlns:p14="http://schemas.microsoft.com/office/powerpoint/2010/main" val="103675231"/>
              </p:ext>
            </p:extLst>
          </p:nvPr>
        </p:nvGraphicFramePr>
        <p:xfrm>
          <a:off x="7754911" y="2561696"/>
          <a:ext cx="3598889" cy="3509319"/>
        </p:xfrm>
        <a:graphic>
          <a:graphicData uri="http://schemas.openxmlformats.org/drawingml/2006/table">
            <a:tbl>
              <a:tblPr/>
              <a:tblGrid>
                <a:gridCol w="3598889">
                  <a:extLst>
                    <a:ext uri="{9D8B030D-6E8A-4147-A177-3AD203B41FA5}">
                      <a16:colId xmlns:a16="http://schemas.microsoft.com/office/drawing/2014/main" val="1147826946"/>
                    </a:ext>
                  </a:extLst>
                </a:gridCol>
              </a:tblGrid>
              <a:tr h="3509319">
                <a:tc>
                  <a:txBody>
                    <a:bodyPr/>
                    <a:lstStyle/>
                    <a:p>
                      <a:pPr rtl="0" fontAlgn="t">
                        <a:spcBef>
                          <a:spcPts val="0"/>
                        </a:spcBef>
                        <a:spcAft>
                          <a:spcPts val="0"/>
                        </a:spcAft>
                      </a:pPr>
                      <a:r>
                        <a:rPr lang="en-US" sz="1100" b="0" i="0" u="none" strike="noStrike" dirty="0">
                          <a:solidFill>
                            <a:srgbClr val="FFFFFF"/>
                          </a:solidFill>
                          <a:effectLst/>
                          <a:latin typeface="Consolas" panose="020B0609020204030204" pitchFamily="49" charset="0"/>
                        </a:rPr>
                        <a:t>kind: </a:t>
                      </a:r>
                      <a:r>
                        <a:rPr lang="en-US" sz="1100" b="0" i="0" u="none" strike="noStrike" dirty="0" err="1">
                          <a:solidFill>
                            <a:srgbClr val="A2FCA2"/>
                          </a:solidFill>
                          <a:effectLst/>
                          <a:latin typeface="Consolas" panose="020B0609020204030204" pitchFamily="49" charset="0"/>
                        </a:rPr>
                        <a:t>ConfigMap</a:t>
                      </a:r>
                      <a:br>
                        <a:rPr lang="en-US" sz="1100" b="0" i="0" u="none" strike="noStrike" dirty="0">
                          <a:solidFill>
                            <a:srgbClr val="FFFFFF"/>
                          </a:solidFill>
                          <a:effectLst/>
                          <a:latin typeface="Consolas" panose="020B0609020204030204" pitchFamily="49" charset="0"/>
                        </a:rPr>
                      </a:br>
                      <a:r>
                        <a:rPr lang="en-US" sz="1100" b="0" i="0" u="none" strike="noStrike" dirty="0" err="1">
                          <a:solidFill>
                            <a:srgbClr val="FFFFFF"/>
                          </a:solidFill>
                          <a:effectLst/>
                          <a:latin typeface="Consolas" panose="020B0609020204030204" pitchFamily="49" charset="0"/>
                        </a:rPr>
                        <a:t>apiVersion</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A2FCA2"/>
                          </a:solidFill>
                          <a:effectLst/>
                          <a:latin typeface="Consolas" panose="020B0609020204030204" pitchFamily="49" charset="0"/>
                        </a:rPr>
                        <a:t>v1</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metadata:</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labels:</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app: </a:t>
                      </a:r>
                      <a:r>
                        <a:rPr lang="en-US" sz="1100" b="0" i="0" u="none" strike="noStrike" dirty="0" err="1">
                          <a:solidFill>
                            <a:srgbClr val="A2FCA2"/>
                          </a:solidFill>
                          <a:effectLst/>
                          <a:latin typeface="Consolas" panose="020B0609020204030204" pitchFamily="49" charset="0"/>
                        </a:rPr>
                        <a:t>prometheus</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name: </a:t>
                      </a:r>
                      <a:r>
                        <a:rPr lang="en-US" sz="1100" b="0" i="0" u="none" strike="noStrike" dirty="0">
                          <a:solidFill>
                            <a:srgbClr val="A2FCA2"/>
                          </a:solidFill>
                          <a:effectLst/>
                          <a:latin typeface="Consolas" panose="020B0609020204030204" pitchFamily="49" charset="0"/>
                        </a:rPr>
                        <a:t>rules-config</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namespace: </a:t>
                      </a:r>
                      <a:r>
                        <a:rPr lang="en-US" sz="1100" b="0" i="0" u="none" strike="noStrike" dirty="0">
                          <a:solidFill>
                            <a:srgbClr val="A2FCA2"/>
                          </a:solidFill>
                          <a:effectLst/>
                          <a:latin typeface="Consolas" panose="020B0609020204030204" pitchFamily="49" charset="0"/>
                        </a:rPr>
                        <a:t>monitoring</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data:</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A2FCA2"/>
                          </a:solidFill>
                          <a:effectLst/>
                          <a:latin typeface="Consolas" panose="020B0609020204030204" pitchFamily="49" charset="0"/>
                        </a:rPr>
                        <a:t>rules.yml</a:t>
                      </a:r>
                      <a:r>
                        <a:rPr lang="en-US" sz="1100" b="0" i="0" u="none" strike="noStrike" dirty="0">
                          <a:solidFill>
                            <a:srgbClr val="A2FCA2"/>
                          </a:solidFill>
                          <a:effectLst/>
                          <a:latin typeface="Consolas" panose="020B0609020204030204" pitchFamily="49" charset="0"/>
                        </a:rPr>
                        <a:t>:</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A2FCA2"/>
                          </a:solidFill>
                          <a:effectLst/>
                          <a:latin typeface="Consolas" panose="020B0609020204030204" pitchFamily="49" charset="0"/>
                        </a:rPr>
                        <a:t>|</a:t>
                      </a:r>
                      <a:br>
                        <a:rPr lang="en-US" sz="1100" b="0" i="0" u="none" strike="noStrike" dirty="0">
                          <a:solidFill>
                            <a:srgbClr val="A2FCA2"/>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groups:</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 name: </a:t>
                      </a:r>
                      <a:r>
                        <a:rPr lang="en-US" sz="1100" b="0" i="0" u="none" strike="noStrike" dirty="0" err="1">
                          <a:solidFill>
                            <a:srgbClr val="A2FCA2"/>
                          </a:solidFill>
                          <a:effectLst/>
                          <a:latin typeface="Consolas" panose="020B0609020204030204" pitchFamily="49" charset="0"/>
                        </a:rPr>
                        <a:t>custom_rule</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rules:</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 record: </a:t>
                      </a:r>
                      <a:r>
                        <a:rPr lang="en-US" sz="1100" b="0" i="0" u="none" strike="noStrike" dirty="0" err="1">
                          <a:solidFill>
                            <a:srgbClr val="A2FCA2"/>
                          </a:solidFill>
                          <a:effectLst/>
                          <a:latin typeface="Consolas" panose="020B0609020204030204" pitchFamily="49" charset="0"/>
                        </a:rPr>
                        <a:t>requests_per_second</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expr: </a:t>
                      </a:r>
                      <a:r>
                        <a:rPr lang="en-US" sz="1100" b="0" i="0" u="none" strike="noStrike" dirty="0">
                          <a:solidFill>
                            <a:srgbClr val="A2FCA2"/>
                          </a:solidFill>
                          <a:effectLst/>
                          <a:latin typeface="Consolas" panose="020B0609020204030204" pitchFamily="49" charset="0"/>
                        </a:rPr>
                        <a:t>sum(rate(</a:t>
                      </a:r>
                      <a:r>
                        <a:rPr lang="en-US" sz="1100" b="0" i="0" u="none" strike="noStrike" dirty="0" err="1">
                          <a:solidFill>
                            <a:srgbClr val="A2FCA2"/>
                          </a:solidFill>
                          <a:effectLst/>
                          <a:latin typeface="Consolas" panose="020B0609020204030204" pitchFamily="49" charset="0"/>
                        </a:rPr>
                        <a:t>requests_total</a:t>
                      </a:r>
                      <a:r>
                        <a:rPr lang="en-US" sz="1100" b="0" i="0" u="none" strike="noStrike" dirty="0">
                          <a:solidFill>
                            <a:srgbClr val="A2FCA2"/>
                          </a:solidFill>
                          <a:effectLst/>
                          <a:latin typeface="Consolas" panose="020B0609020204030204" pitchFamily="49" charset="0"/>
                        </a:rPr>
                        <a:t>[2s]))</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labels:</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namespace: </a:t>
                      </a:r>
                      <a:r>
                        <a:rPr lang="en-US" sz="1100" b="0" i="0" u="none" strike="noStrike" dirty="0">
                          <a:solidFill>
                            <a:srgbClr val="A2FCA2"/>
                          </a:solidFill>
                          <a:effectLst/>
                          <a:latin typeface="Consolas" panose="020B0609020204030204" pitchFamily="49" charset="0"/>
                        </a:rPr>
                        <a:t>default</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deployment: </a:t>
                      </a:r>
                      <a:r>
                        <a:rPr lang="en-US" sz="1100" b="0" i="0" u="none" strike="noStrike" dirty="0">
                          <a:solidFill>
                            <a:srgbClr val="A2FCA2"/>
                          </a:solidFill>
                          <a:effectLst/>
                          <a:latin typeface="Consolas" panose="020B0609020204030204" pitchFamily="49" charset="0"/>
                        </a:rPr>
                        <a:t>bookings</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endParaRPr lang="en-US" dirty="0">
                        <a:effectLst/>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841991758"/>
                  </a:ext>
                </a:extLst>
              </a:tr>
            </a:tbl>
          </a:graphicData>
        </a:graphic>
      </p:graphicFrame>
      <p:sp>
        <p:nvSpPr>
          <p:cNvPr id="5" name="Rectangle 1">
            <a:extLst>
              <a:ext uri="{FF2B5EF4-FFF2-40B4-BE49-F238E27FC236}">
                <a16:creationId xmlns:a16="http://schemas.microsoft.com/office/drawing/2014/main" id="{61F5D47F-70FF-B64E-88DD-C0A0B2092D9C}"/>
              </a:ext>
            </a:extLst>
          </p:cNvPr>
          <p:cNvSpPr>
            <a:spLocks noChangeArrowheads="1"/>
          </p:cNvSpPr>
          <p:nvPr/>
        </p:nvSpPr>
        <p:spPr bwMode="auto">
          <a:xfrm>
            <a:off x="7754911" y="2196659"/>
            <a:ext cx="41726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3F74F75-FAD0-5A40-8F08-BC529D44AA87}"/>
              </a:ext>
            </a:extLst>
          </p:cNvPr>
          <p:cNvSpPr txBox="1"/>
          <p:nvPr/>
        </p:nvSpPr>
        <p:spPr>
          <a:xfrm>
            <a:off x="1049311" y="2702098"/>
            <a:ext cx="5666281" cy="2308324"/>
          </a:xfrm>
          <a:prstGeom prst="rect">
            <a:avLst/>
          </a:prstGeom>
          <a:noFill/>
        </p:spPr>
        <p:txBody>
          <a:bodyPr wrap="square" rtlCol="0">
            <a:spAutoFit/>
          </a:bodyPr>
          <a:lstStyle/>
          <a:p>
            <a:r>
              <a:rPr lang="en-US" dirty="0"/>
              <a:t>This rules configurations creates a custom rule. It takes the </a:t>
            </a:r>
            <a:r>
              <a:rPr lang="en-US" dirty="0" err="1"/>
              <a:t>requests_total</a:t>
            </a:r>
            <a:r>
              <a:rPr lang="en-US" dirty="0"/>
              <a:t> metric exposed by the bookings deployment, and calculates the amount of requests per second over a 2 second period. (So if there were 10 requests made in 2 seconds, the metric will equal 5 requests per second).</a:t>
            </a:r>
          </a:p>
          <a:p>
            <a:r>
              <a:rPr lang="en-US" dirty="0"/>
              <a:t>The metric is associated with the bookings deployment in the default namespace and we have labeled it as such.</a:t>
            </a:r>
          </a:p>
        </p:txBody>
      </p:sp>
    </p:spTree>
    <p:extLst>
      <p:ext uri="{BB962C8B-B14F-4D97-AF65-F5344CB8AC3E}">
        <p14:creationId xmlns:p14="http://schemas.microsoft.com/office/powerpoint/2010/main" val="1714792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2670-C621-1C4A-9062-A35D5BE17445}"/>
              </a:ext>
            </a:extLst>
          </p:cNvPr>
          <p:cNvSpPr>
            <a:spLocks noGrp="1"/>
          </p:cNvSpPr>
          <p:nvPr>
            <p:ph type="title"/>
          </p:nvPr>
        </p:nvSpPr>
        <p:spPr/>
        <p:txBody>
          <a:bodyPr/>
          <a:lstStyle/>
          <a:p>
            <a:r>
              <a:rPr lang="en-US" dirty="0"/>
              <a:t>Gateway Service</a:t>
            </a:r>
          </a:p>
        </p:txBody>
      </p:sp>
      <p:graphicFrame>
        <p:nvGraphicFramePr>
          <p:cNvPr id="4" name="Content Placeholder 3">
            <a:extLst>
              <a:ext uri="{FF2B5EF4-FFF2-40B4-BE49-F238E27FC236}">
                <a16:creationId xmlns:a16="http://schemas.microsoft.com/office/drawing/2014/main" id="{4835926F-A145-0D4F-ACEC-61B4F0CD9DCA}"/>
              </a:ext>
            </a:extLst>
          </p:cNvPr>
          <p:cNvGraphicFramePr>
            <a:graphicFrameLocks noGrp="1"/>
          </p:cNvGraphicFramePr>
          <p:nvPr>
            <p:ph idx="1"/>
            <p:extLst>
              <p:ext uri="{D42A27DB-BD31-4B8C-83A1-F6EECF244321}">
                <p14:modId xmlns:p14="http://schemas.microsoft.com/office/powerpoint/2010/main" val="634230340"/>
              </p:ext>
            </p:extLst>
          </p:nvPr>
        </p:nvGraphicFramePr>
        <p:xfrm>
          <a:off x="6096000" y="1690688"/>
          <a:ext cx="5543201" cy="4519090"/>
        </p:xfrm>
        <a:graphic>
          <a:graphicData uri="http://schemas.openxmlformats.org/drawingml/2006/table">
            <a:tbl>
              <a:tblPr/>
              <a:tblGrid>
                <a:gridCol w="5543201">
                  <a:extLst>
                    <a:ext uri="{9D8B030D-6E8A-4147-A177-3AD203B41FA5}">
                      <a16:colId xmlns:a16="http://schemas.microsoft.com/office/drawing/2014/main" val="1102135838"/>
                    </a:ext>
                  </a:extLst>
                </a:gridCol>
              </a:tblGrid>
              <a:tr h="3882732">
                <a:tc>
                  <a:txBody>
                    <a:bodyPr/>
                    <a:lstStyle/>
                    <a:p>
                      <a:pPr rtl="0" fontAlgn="t">
                        <a:spcBef>
                          <a:spcPts val="0"/>
                        </a:spcBef>
                        <a:spcAft>
                          <a:spcPts val="0"/>
                        </a:spcAft>
                      </a:pPr>
                      <a:r>
                        <a:rPr lang="en-US" sz="800" b="0" i="0" u="none" strike="noStrike">
                          <a:solidFill>
                            <a:srgbClr val="FCC28C"/>
                          </a:solidFill>
                          <a:effectLst/>
                          <a:latin typeface="Consolas" panose="020B0609020204030204" pitchFamily="49" charset="0"/>
                        </a:rPr>
                        <a:t>import</a:t>
                      </a:r>
                      <a:r>
                        <a:rPr lang="en-US" sz="800" b="0" i="0" u="none" strike="noStrike">
                          <a:solidFill>
                            <a:srgbClr val="FFFFFF"/>
                          </a:solidFill>
                          <a:effectLst/>
                          <a:latin typeface="Consolas" panose="020B0609020204030204" pitchFamily="49" charset="0"/>
                        </a:rPr>
                        <a:t> json</a:t>
                      </a:r>
                      <a:br>
                        <a:rPr lang="en-US" sz="800" b="0" i="0" u="none" strike="noStrike">
                          <a:solidFill>
                            <a:srgbClr val="FFFFFF"/>
                          </a:solidFill>
                          <a:effectLst/>
                          <a:latin typeface="Consolas" panose="020B0609020204030204" pitchFamily="49" charset="0"/>
                        </a:rPr>
                      </a:br>
                      <a:r>
                        <a:rPr lang="en-US" sz="800" b="0" i="0" u="none" strike="noStrike">
                          <a:solidFill>
                            <a:srgbClr val="FCC28C"/>
                          </a:solidFill>
                          <a:effectLst/>
                          <a:latin typeface="Consolas" panose="020B0609020204030204" pitchFamily="49" charset="0"/>
                        </a:rPr>
                        <a:t>import</a:t>
                      </a:r>
                      <a:r>
                        <a:rPr lang="en-US" sz="800" b="0" i="0" u="none" strike="noStrike">
                          <a:solidFill>
                            <a:srgbClr val="FFFFFF"/>
                          </a:solidFill>
                          <a:effectLst/>
                          <a:latin typeface="Consolas" panose="020B0609020204030204" pitchFamily="49" charset="0"/>
                        </a:rPr>
                        <a:t> socket</a:t>
                      </a:r>
                      <a:br>
                        <a:rPr lang="en-US" sz="800" b="0" i="0" u="none" strike="noStrike">
                          <a:solidFill>
                            <a:srgbClr val="FFFFFF"/>
                          </a:solidFill>
                          <a:effectLst/>
                          <a:latin typeface="Consolas" panose="020B0609020204030204" pitchFamily="49" charset="0"/>
                        </a:rPr>
                      </a:br>
                      <a:r>
                        <a:rPr lang="en-US" sz="800" b="0" i="0" u="none" strike="noStrike">
                          <a:solidFill>
                            <a:srgbClr val="FCC28C"/>
                          </a:solidFill>
                          <a:effectLst/>
                          <a:latin typeface="Consolas" panose="020B0609020204030204" pitchFamily="49" charset="0"/>
                        </a:rPr>
                        <a:t>from</a:t>
                      </a:r>
                      <a:r>
                        <a:rPr lang="en-US" sz="800" b="0" i="0" u="none" strike="noStrike">
                          <a:solidFill>
                            <a:srgbClr val="FFFFFF"/>
                          </a:solidFill>
                          <a:effectLst/>
                          <a:latin typeface="Consolas" panose="020B0609020204030204" pitchFamily="49" charset="0"/>
                        </a:rPr>
                        <a:t> nameko.rpc </a:t>
                      </a:r>
                      <a:r>
                        <a:rPr lang="en-US" sz="800" b="0" i="0" u="none" strike="noStrike">
                          <a:solidFill>
                            <a:srgbClr val="FCC28C"/>
                          </a:solidFill>
                          <a:effectLst/>
                          <a:latin typeface="Consolas" panose="020B0609020204030204" pitchFamily="49" charset="0"/>
                        </a:rPr>
                        <a:t>import</a:t>
                      </a:r>
                      <a:r>
                        <a:rPr lang="en-US" sz="800" b="0" i="0" u="none" strike="noStrike">
                          <a:solidFill>
                            <a:srgbClr val="FFFFFF"/>
                          </a:solidFill>
                          <a:effectLst/>
                          <a:latin typeface="Consolas" panose="020B0609020204030204" pitchFamily="49" charset="0"/>
                        </a:rPr>
                        <a:t> RpcProxy</a:t>
                      </a:r>
                      <a:br>
                        <a:rPr lang="en-US" sz="800" b="0" i="0" u="none" strike="noStrike">
                          <a:solidFill>
                            <a:srgbClr val="FFFFFF"/>
                          </a:solidFill>
                          <a:effectLst/>
                          <a:latin typeface="Consolas" panose="020B0609020204030204" pitchFamily="49" charset="0"/>
                        </a:rPr>
                      </a:br>
                      <a:r>
                        <a:rPr lang="en-US" sz="800" b="0" i="0" u="none" strike="noStrike">
                          <a:solidFill>
                            <a:srgbClr val="FCC28C"/>
                          </a:solidFill>
                          <a:effectLst/>
                          <a:latin typeface="Consolas" panose="020B0609020204030204" pitchFamily="49" charset="0"/>
                        </a:rPr>
                        <a:t>from</a:t>
                      </a:r>
                      <a:r>
                        <a:rPr lang="en-US" sz="800" b="0" i="0" u="none" strike="noStrike">
                          <a:solidFill>
                            <a:srgbClr val="FFFFFF"/>
                          </a:solidFill>
                          <a:effectLst/>
                          <a:latin typeface="Consolas" panose="020B0609020204030204" pitchFamily="49" charset="0"/>
                        </a:rPr>
                        <a:t> nameko.web.handlers </a:t>
                      </a:r>
                      <a:r>
                        <a:rPr lang="en-US" sz="800" b="0" i="0" u="none" strike="noStrike">
                          <a:solidFill>
                            <a:srgbClr val="FCC28C"/>
                          </a:solidFill>
                          <a:effectLst/>
                          <a:latin typeface="Consolas" panose="020B0609020204030204" pitchFamily="49" charset="0"/>
                        </a:rPr>
                        <a:t>import</a:t>
                      </a:r>
                      <a:r>
                        <a:rPr lang="en-US" sz="800" b="0" i="0" u="none" strike="noStrike">
                          <a:solidFill>
                            <a:srgbClr val="FFFFFF"/>
                          </a:solidFill>
                          <a:effectLst/>
                          <a:latin typeface="Consolas" panose="020B0609020204030204" pitchFamily="49" charset="0"/>
                        </a:rPr>
                        <a:t> http</a:t>
                      </a:r>
                      <a:br>
                        <a:rPr lang="en-US" sz="800" b="0" i="0" u="none" strike="noStrike">
                          <a:solidFill>
                            <a:srgbClr val="FFFFFF"/>
                          </a:solidFill>
                          <a:effectLst/>
                          <a:latin typeface="Consolas" panose="020B0609020204030204" pitchFamily="49" charset="0"/>
                        </a:rPr>
                      </a:br>
                      <a:br>
                        <a:rPr lang="en-US" sz="800" b="0" i="0" u="none" strike="noStrike">
                          <a:solidFill>
                            <a:srgbClr val="FFFFFF"/>
                          </a:solidFill>
                          <a:effectLst/>
                          <a:latin typeface="Consolas" panose="020B0609020204030204" pitchFamily="49" charset="0"/>
                        </a:rPr>
                      </a:br>
                      <a:r>
                        <a:rPr lang="en-US" sz="800" b="0" i="0" u="none" strike="noStrike">
                          <a:solidFill>
                            <a:srgbClr val="FCC28C"/>
                          </a:solidFill>
                          <a:effectLst/>
                          <a:latin typeface="Consolas" panose="020B0609020204030204" pitchFamily="49" charset="0"/>
                        </a:rPr>
                        <a:t>class</a:t>
                      </a:r>
                      <a:r>
                        <a:rPr lang="en-US" sz="800" b="0" i="0" u="none" strike="noStrike">
                          <a:solidFill>
                            <a:srgbClr val="FFFFFF"/>
                          </a:solidFill>
                          <a:effectLst/>
                          <a:latin typeface="Consolas" panose="020B0609020204030204" pitchFamily="49" charset="0"/>
                        </a:rPr>
                        <a:t> </a:t>
                      </a:r>
                      <a:r>
                        <a:rPr lang="en-US" sz="800" b="0" i="0" u="none" strike="noStrike">
                          <a:solidFill>
                            <a:srgbClr val="FFFFAA"/>
                          </a:solidFill>
                          <a:effectLst/>
                          <a:latin typeface="Consolas" panose="020B0609020204030204" pitchFamily="49" charset="0"/>
                        </a:rPr>
                        <a:t>GatewayService</a:t>
                      </a:r>
                      <a:r>
                        <a:rPr lang="en-US" sz="800" b="0" i="0" u="none" strike="noStrike">
                          <a:solidFill>
                            <a:srgbClr val="FFFFFF"/>
                          </a:solidFill>
                          <a:effectLst/>
                          <a:latin typeface="Consolas" panose="020B0609020204030204" pitchFamily="49" charset="0"/>
                        </a:rPr>
                        <a:t>:</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name = </a:t>
                      </a:r>
                      <a:r>
                        <a:rPr lang="en-US" sz="800" b="0" i="0" u="none" strike="noStrike">
                          <a:solidFill>
                            <a:srgbClr val="A2FCA2"/>
                          </a:solidFill>
                          <a:effectLst/>
                          <a:latin typeface="Consolas" panose="020B0609020204030204" pitchFamily="49" charset="0"/>
                        </a:rPr>
                        <a:t>'gateway'</a:t>
                      </a:r>
                      <a:br>
                        <a:rPr lang="en-US" sz="800" b="0" i="0" u="none" strike="noStrike">
                          <a:solidFill>
                            <a:srgbClr val="FFFFFF"/>
                          </a:solidFill>
                          <a:effectLst/>
                          <a:latin typeface="Consolas" panose="020B0609020204030204" pitchFamily="49" charset="0"/>
                        </a:rPr>
                      </a:b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bookings_rpc = RpcProxy(</a:t>
                      </a:r>
                      <a:r>
                        <a:rPr lang="en-US" sz="800" b="0" i="0" u="none" strike="noStrike">
                          <a:solidFill>
                            <a:srgbClr val="A2FCA2"/>
                          </a:solidFill>
                          <a:effectLst/>
                          <a:latin typeface="Consolas" panose="020B0609020204030204" pitchFamily="49" charset="0"/>
                        </a:rPr>
                        <a:t>'bookings_service'</a:t>
                      </a:r>
                      <a:r>
                        <a:rPr lang="en-US" sz="800" b="0" i="0" u="none" strike="noStrike">
                          <a:solidFill>
                            <a:srgbClr val="FFFFFF"/>
                          </a:solidFill>
                          <a:effectLst/>
                          <a:latin typeface="Consolas" panose="020B0609020204030204" pitchFamily="49" charset="0"/>
                        </a:rPr>
                        <a:t>)</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airmiles_rpc = RpcProxy(</a:t>
                      </a:r>
                      <a:r>
                        <a:rPr lang="en-US" sz="800" b="0" i="0" u="none" strike="noStrike">
                          <a:solidFill>
                            <a:srgbClr val="A2FCA2"/>
                          </a:solidFill>
                          <a:effectLst/>
                          <a:latin typeface="Consolas" panose="020B0609020204030204" pitchFamily="49" charset="0"/>
                        </a:rPr>
                        <a:t>'airmiles_service'</a:t>
                      </a:r>
                      <a:r>
                        <a:rPr lang="en-US" sz="800" b="0" i="0" u="none" strike="noStrike">
                          <a:solidFill>
                            <a:srgbClr val="FFFFFF"/>
                          </a:solidFill>
                          <a:effectLst/>
                          <a:latin typeface="Consolas" panose="020B0609020204030204" pitchFamily="49" charset="0"/>
                        </a:rPr>
                        <a:t>)</a:t>
                      </a:r>
                      <a:br>
                        <a:rPr lang="en-US" sz="800" b="0" i="0" u="none" strike="noStrike">
                          <a:solidFill>
                            <a:srgbClr val="FFFFFF"/>
                          </a:solidFill>
                          <a:effectLst/>
                          <a:latin typeface="Consolas" panose="020B0609020204030204" pitchFamily="49" charset="0"/>
                        </a:rPr>
                      </a:br>
                      <a:br>
                        <a:rPr lang="en-US" sz="800" b="0" i="0" u="none" strike="noStrike">
                          <a:solidFill>
                            <a:srgbClr val="FFFFFF"/>
                          </a:solidFill>
                          <a:effectLst/>
                          <a:latin typeface="Consolas" panose="020B0609020204030204" pitchFamily="49" charset="0"/>
                        </a:rPr>
                      </a:br>
                      <a:endParaRPr lang="en-US" sz="1200">
                        <a:effectLst/>
                      </a:endParaRPr>
                    </a:p>
                    <a:p>
                      <a:pPr rtl="0" fontAlgn="t">
                        <a:spcBef>
                          <a:spcPts val="0"/>
                        </a:spcBef>
                        <a:spcAft>
                          <a:spcPts val="0"/>
                        </a:spcAft>
                      </a:pPr>
                      <a:r>
                        <a:rPr lang="en-US" sz="800" b="0" i="0" u="none" strike="noStrike">
                          <a:solidFill>
                            <a:srgbClr val="FFFFFF"/>
                          </a:solidFill>
                          <a:effectLst/>
                          <a:latin typeface="Consolas" panose="020B0609020204030204" pitchFamily="49" charset="0"/>
                        </a:rPr>
                        <a:t>   #Test function</a:t>
                      </a:r>
                      <a:br>
                        <a:rPr lang="en-US" sz="800" b="0" i="0" u="none" strike="noStrike">
                          <a:solidFill>
                            <a:srgbClr val="FFFFFF"/>
                          </a:solidFill>
                          <a:effectLst/>
                          <a:latin typeface="Consolas" panose="020B0609020204030204" pitchFamily="49" charset="0"/>
                        </a:rPr>
                      </a:br>
                      <a:r>
                        <a:rPr lang="en-US" sz="800" b="0" i="0" u="none" strike="noStrike">
                          <a:solidFill>
                            <a:srgbClr val="FC9B9B"/>
                          </a:solidFill>
                          <a:effectLst/>
                          <a:latin typeface="Consolas" panose="020B0609020204030204" pitchFamily="49" charset="0"/>
                        </a:rPr>
                        <a:t>  @http('GET', '/')</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a:t>
                      </a:r>
                      <a:r>
                        <a:rPr lang="en-US" sz="800" b="0" i="0" u="none" strike="noStrike">
                          <a:solidFill>
                            <a:srgbClr val="FCC28C"/>
                          </a:solidFill>
                          <a:effectLst/>
                          <a:latin typeface="Consolas" panose="020B0609020204030204" pitchFamily="49" charset="0"/>
                        </a:rPr>
                        <a:t>def</a:t>
                      </a:r>
                      <a:r>
                        <a:rPr lang="en-US" sz="800" b="0" i="0" u="none" strike="noStrike">
                          <a:solidFill>
                            <a:srgbClr val="FFFFFF"/>
                          </a:solidFill>
                          <a:effectLst/>
                          <a:latin typeface="Consolas" panose="020B0609020204030204" pitchFamily="49" charset="0"/>
                        </a:rPr>
                        <a:t> </a:t>
                      </a:r>
                      <a:r>
                        <a:rPr lang="en-US" sz="800" b="0" i="0" u="none" strike="noStrike">
                          <a:solidFill>
                            <a:srgbClr val="FFFFAA"/>
                          </a:solidFill>
                          <a:effectLst/>
                          <a:latin typeface="Consolas" panose="020B0609020204030204" pitchFamily="49" charset="0"/>
                        </a:rPr>
                        <a:t>test</a:t>
                      </a:r>
                      <a:r>
                        <a:rPr lang="en-US" sz="800" b="0" i="0" u="none" strike="noStrike">
                          <a:solidFill>
                            <a:srgbClr val="FFFFFF"/>
                          </a:solidFill>
                          <a:effectLst/>
                          <a:latin typeface="Consolas" panose="020B0609020204030204" pitchFamily="49" charset="0"/>
                        </a:rPr>
                        <a:t> (self, request):</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a:t>
                      </a:r>
                      <a:r>
                        <a:rPr lang="en-US" sz="800" b="0" i="0" u="none" strike="noStrike">
                          <a:solidFill>
                            <a:srgbClr val="FCC28C"/>
                          </a:solidFill>
                          <a:effectLst/>
                          <a:latin typeface="Consolas" panose="020B0609020204030204" pitchFamily="49" charset="0"/>
                        </a:rPr>
                        <a:t>return</a:t>
                      </a:r>
                      <a:r>
                        <a:rPr lang="en-US" sz="800" b="0" i="0" u="none" strike="noStrike">
                          <a:solidFill>
                            <a:srgbClr val="FFFFFF"/>
                          </a:solidFill>
                          <a:effectLst/>
                          <a:latin typeface="Consolas" panose="020B0609020204030204" pitchFamily="49" charset="0"/>
                        </a:rPr>
                        <a:t> </a:t>
                      </a:r>
                      <a:r>
                        <a:rPr lang="en-US" sz="800" b="0" i="0" u="none" strike="noStrike">
                          <a:solidFill>
                            <a:srgbClr val="A2FCA2"/>
                          </a:solidFill>
                          <a:effectLst/>
                          <a:latin typeface="Consolas" panose="020B0609020204030204" pitchFamily="49" charset="0"/>
                        </a:rPr>
                        <a:t>"success!"</a:t>
                      </a:r>
                      <a:br>
                        <a:rPr lang="en-US" sz="800" b="0" i="0" u="none" strike="noStrike">
                          <a:solidFill>
                            <a:srgbClr val="FFFFFF"/>
                          </a:solidFill>
                          <a:effectLst/>
                          <a:latin typeface="Consolas" panose="020B0609020204030204" pitchFamily="49" charset="0"/>
                        </a:rPr>
                      </a:br>
                      <a:br>
                        <a:rPr lang="en-US" sz="800" b="0" i="0" u="none" strike="noStrike">
                          <a:solidFill>
                            <a:srgbClr val="FFFFFF"/>
                          </a:solidFill>
                          <a:effectLst/>
                          <a:latin typeface="Consolas" panose="020B0609020204030204" pitchFamily="49" charset="0"/>
                        </a:rPr>
                      </a:br>
                      <a:r>
                        <a:rPr lang="en-US" sz="800" b="0" i="0" u="none" strike="noStrike">
                          <a:solidFill>
                            <a:srgbClr val="FC9B9B"/>
                          </a:solidFill>
                          <a:effectLst/>
                          <a:latin typeface="Consolas" panose="020B0609020204030204" pitchFamily="49" charset="0"/>
                        </a:rPr>
                        <a:t>  @http('GET', '/booking/&lt;string:name&gt;')</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a:t>
                      </a:r>
                      <a:r>
                        <a:rPr lang="en-US" sz="800" b="0" i="0" u="none" strike="noStrike">
                          <a:solidFill>
                            <a:srgbClr val="FCC28C"/>
                          </a:solidFill>
                          <a:effectLst/>
                          <a:latin typeface="Consolas" panose="020B0609020204030204" pitchFamily="49" charset="0"/>
                        </a:rPr>
                        <a:t>def</a:t>
                      </a:r>
                      <a:r>
                        <a:rPr lang="en-US" sz="800" b="0" i="0" u="none" strike="noStrike">
                          <a:solidFill>
                            <a:srgbClr val="FFFFFF"/>
                          </a:solidFill>
                          <a:effectLst/>
                          <a:latin typeface="Consolas" panose="020B0609020204030204" pitchFamily="49" charset="0"/>
                        </a:rPr>
                        <a:t> </a:t>
                      </a:r>
                      <a:r>
                        <a:rPr lang="en-US" sz="800" b="0" i="0" u="none" strike="noStrike">
                          <a:solidFill>
                            <a:srgbClr val="FFFFAA"/>
                          </a:solidFill>
                          <a:effectLst/>
                          <a:latin typeface="Consolas" panose="020B0609020204030204" pitchFamily="49" charset="0"/>
                        </a:rPr>
                        <a:t>get_airport</a:t>
                      </a:r>
                      <a:r>
                        <a:rPr lang="en-US" sz="800" b="0" i="0" u="none" strike="noStrike">
                          <a:solidFill>
                            <a:srgbClr val="FFFFFF"/>
                          </a:solidFill>
                          <a:effectLst/>
                          <a:latin typeface="Consolas" panose="020B0609020204030204" pitchFamily="49" charset="0"/>
                        </a:rPr>
                        <a:t>(self, request, name):</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trip = self.bookings_rpc.get(name)</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a:t>
                      </a:r>
                      <a:r>
                        <a:rPr lang="en-US" sz="800" b="0" i="0" u="none" strike="noStrike">
                          <a:solidFill>
                            <a:srgbClr val="FCC28C"/>
                          </a:solidFill>
                          <a:effectLst/>
                          <a:latin typeface="Consolas" panose="020B0609020204030204" pitchFamily="49" charset="0"/>
                        </a:rPr>
                        <a:t>return</a:t>
                      </a:r>
                      <a:r>
                        <a:rPr lang="en-US" sz="800" b="0" i="0" u="none" strike="noStrike">
                          <a:solidFill>
                            <a:srgbClr val="FFFFFF"/>
                          </a:solidFill>
                          <a:effectLst/>
                          <a:latin typeface="Consolas" panose="020B0609020204030204" pitchFamily="49" charset="0"/>
                        </a:rPr>
                        <a:t> json.dumps({</a:t>
                      </a:r>
                      <a:r>
                        <a:rPr lang="en-US" sz="800" b="0" i="0" u="none" strike="noStrike">
                          <a:solidFill>
                            <a:srgbClr val="A2FCA2"/>
                          </a:solidFill>
                          <a:effectLst/>
                          <a:latin typeface="Consolas" panose="020B0609020204030204" pitchFamily="49" charset="0"/>
                        </a:rPr>
                        <a:t>'trip'</a:t>
                      </a:r>
                      <a:r>
                        <a:rPr lang="en-US" sz="800" b="0" i="0" u="none" strike="noStrike">
                          <a:solidFill>
                            <a:srgbClr val="FFFFFF"/>
                          </a:solidFill>
                          <a:effectLst/>
                          <a:latin typeface="Consolas" panose="020B0609020204030204" pitchFamily="49" charset="0"/>
                        </a:rPr>
                        <a:t>: trip})</a:t>
                      </a:r>
                      <a:br>
                        <a:rPr lang="en-US" sz="800" b="0" i="0" u="none" strike="noStrike">
                          <a:solidFill>
                            <a:srgbClr val="FFFFFF"/>
                          </a:solidFill>
                          <a:effectLst/>
                          <a:latin typeface="Consolas" panose="020B0609020204030204" pitchFamily="49" charset="0"/>
                        </a:rPr>
                      </a:br>
                      <a:br>
                        <a:rPr lang="en-US" sz="800" b="0" i="0" u="none" strike="noStrike">
                          <a:solidFill>
                            <a:srgbClr val="FFFFFF"/>
                          </a:solidFill>
                          <a:effectLst/>
                          <a:latin typeface="Consolas" panose="020B0609020204030204" pitchFamily="49" charset="0"/>
                        </a:rPr>
                      </a:br>
                      <a:r>
                        <a:rPr lang="en-US" sz="800" b="0" i="0" u="none" strike="noStrike">
                          <a:solidFill>
                            <a:srgbClr val="FC9B9B"/>
                          </a:solidFill>
                          <a:effectLst/>
                          <a:latin typeface="Consolas" panose="020B0609020204030204" pitchFamily="49" charset="0"/>
                        </a:rPr>
                        <a:t>  @http('POST', '/booking')</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a:t>
                      </a:r>
                      <a:r>
                        <a:rPr lang="en-US" sz="800" b="0" i="0" u="none" strike="noStrike">
                          <a:solidFill>
                            <a:srgbClr val="FCC28C"/>
                          </a:solidFill>
                          <a:effectLst/>
                          <a:latin typeface="Consolas" panose="020B0609020204030204" pitchFamily="49" charset="0"/>
                        </a:rPr>
                        <a:t>def</a:t>
                      </a:r>
                      <a:r>
                        <a:rPr lang="en-US" sz="800" b="0" i="0" u="none" strike="noStrike">
                          <a:solidFill>
                            <a:srgbClr val="FFFFFF"/>
                          </a:solidFill>
                          <a:effectLst/>
                          <a:latin typeface="Consolas" panose="020B0609020204030204" pitchFamily="49" charset="0"/>
                        </a:rPr>
                        <a:t> </a:t>
                      </a:r>
                      <a:r>
                        <a:rPr lang="en-US" sz="800" b="0" i="0" u="none" strike="noStrike">
                          <a:solidFill>
                            <a:srgbClr val="FFFFAA"/>
                          </a:solidFill>
                          <a:effectLst/>
                          <a:latin typeface="Consolas" panose="020B0609020204030204" pitchFamily="49" charset="0"/>
                        </a:rPr>
                        <a:t>post_airport</a:t>
                      </a:r>
                      <a:r>
                        <a:rPr lang="en-US" sz="800" b="0" i="0" u="none" strike="noStrike">
                          <a:solidFill>
                            <a:srgbClr val="FFFFFF"/>
                          </a:solidFill>
                          <a:effectLst/>
                          <a:latin typeface="Consolas" panose="020B0609020204030204" pitchFamily="49" charset="0"/>
                        </a:rPr>
                        <a:t>(self, request):</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data = json.loads(request.get_data(as_text=</a:t>
                      </a:r>
                      <a:r>
                        <a:rPr lang="en-US" sz="800" b="0" i="0" u="none" strike="noStrike">
                          <a:solidFill>
                            <a:srgbClr val="FCC28C"/>
                          </a:solidFill>
                          <a:effectLst/>
                          <a:latin typeface="Consolas" panose="020B0609020204030204" pitchFamily="49" charset="0"/>
                        </a:rPr>
                        <a:t>True</a:t>
                      </a:r>
                      <a:r>
                        <a:rPr lang="en-US" sz="800" b="0" i="0" u="none" strike="noStrike">
                          <a:solidFill>
                            <a:srgbClr val="FFFFFF"/>
                          </a:solidFill>
                          <a:effectLst/>
                          <a:latin typeface="Consolas" panose="020B0609020204030204" pitchFamily="49" charset="0"/>
                        </a:rPr>
                        <a:t>))</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success = self.bookings_rpc.create(data[</a:t>
                      </a:r>
                      <a:r>
                        <a:rPr lang="en-US" sz="800" b="0" i="0" u="none" strike="noStrike">
                          <a:solidFill>
                            <a:srgbClr val="A2FCA2"/>
                          </a:solidFill>
                          <a:effectLst/>
                          <a:latin typeface="Consolas" panose="020B0609020204030204" pitchFamily="49" charset="0"/>
                        </a:rPr>
                        <a:t>"name"</a:t>
                      </a:r>
                      <a:r>
                        <a:rPr lang="en-US" sz="800" b="0" i="0" u="none" strike="noStrike">
                          <a:solidFill>
                            <a:srgbClr val="FFFFFF"/>
                          </a:solidFill>
                          <a:effectLst/>
                          <a:latin typeface="Consolas" panose="020B0609020204030204" pitchFamily="49" charset="0"/>
                        </a:rPr>
                        <a:t>], data[</a:t>
                      </a:r>
                      <a:r>
                        <a:rPr lang="en-US" sz="800" b="0" i="0" u="none" strike="noStrike">
                          <a:solidFill>
                            <a:srgbClr val="A2FCA2"/>
                          </a:solidFill>
                          <a:effectLst/>
                          <a:latin typeface="Consolas" panose="020B0609020204030204" pitchFamily="49" charset="0"/>
                        </a:rPr>
                        <a:t>'from_airport'</a:t>
                      </a:r>
                      <a:r>
                        <a:rPr lang="en-US" sz="800" b="0" i="0" u="none" strike="noStrike">
                          <a:solidFill>
                            <a:srgbClr val="FFFFFF"/>
                          </a:solidFill>
                          <a:effectLst/>
                          <a:latin typeface="Consolas" panose="020B0609020204030204" pitchFamily="49" charset="0"/>
                        </a:rPr>
                        <a:t>], data[</a:t>
                      </a:r>
                      <a:r>
                        <a:rPr lang="en-US" sz="800" b="0" i="0" u="none" strike="noStrike">
                          <a:solidFill>
                            <a:srgbClr val="A2FCA2"/>
                          </a:solidFill>
                          <a:effectLst/>
                          <a:latin typeface="Consolas" panose="020B0609020204030204" pitchFamily="49" charset="0"/>
                        </a:rPr>
                        <a:t>'to_airport'</a:t>
                      </a:r>
                      <a:r>
                        <a:rPr lang="en-US" sz="800" b="0" i="0" u="none" strike="noStrike">
                          <a:solidFill>
                            <a:srgbClr val="FFFFFF"/>
                          </a:solidFill>
                          <a:effectLst/>
                          <a:latin typeface="Consolas" panose="020B0609020204030204" pitchFamily="49" charset="0"/>
                        </a:rPr>
                        <a:t>])</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a:t>
                      </a:r>
                      <a:r>
                        <a:rPr lang="en-US" sz="800" b="0" i="0" u="none" strike="noStrike">
                          <a:solidFill>
                            <a:srgbClr val="FCC28C"/>
                          </a:solidFill>
                          <a:effectLst/>
                          <a:latin typeface="Consolas" panose="020B0609020204030204" pitchFamily="49" charset="0"/>
                        </a:rPr>
                        <a:t>return</a:t>
                      </a:r>
                      <a:r>
                        <a:rPr lang="en-US" sz="800" b="0" i="0" u="none" strike="noStrike">
                          <a:solidFill>
                            <a:srgbClr val="FFFFFF"/>
                          </a:solidFill>
                          <a:effectLst/>
                          <a:latin typeface="Consolas" panose="020B0609020204030204" pitchFamily="49" charset="0"/>
                        </a:rPr>
                        <a:t> success</a:t>
                      </a:r>
                      <a:br>
                        <a:rPr lang="en-US" sz="800" b="0" i="0" u="none" strike="noStrike">
                          <a:solidFill>
                            <a:srgbClr val="FFFFFF"/>
                          </a:solidFill>
                          <a:effectLst/>
                          <a:latin typeface="Consolas" panose="020B0609020204030204" pitchFamily="49" charset="0"/>
                        </a:rPr>
                      </a:br>
                      <a:br>
                        <a:rPr lang="en-US" sz="800" b="0" i="0" u="none" strike="noStrike">
                          <a:solidFill>
                            <a:srgbClr val="FFFFFF"/>
                          </a:solidFill>
                          <a:effectLst/>
                          <a:latin typeface="Consolas" panose="020B0609020204030204" pitchFamily="49" charset="0"/>
                        </a:rPr>
                      </a:br>
                      <a:r>
                        <a:rPr lang="en-US" sz="800" b="0" i="0" u="none" strike="noStrike">
                          <a:solidFill>
                            <a:srgbClr val="FC9B9B"/>
                          </a:solidFill>
                          <a:effectLst/>
                          <a:latin typeface="Consolas" panose="020B0609020204030204" pitchFamily="49" charset="0"/>
                        </a:rPr>
                        <a:t>  @http('GET', '/miles/&lt;string:name&gt;')</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a:t>
                      </a:r>
                      <a:r>
                        <a:rPr lang="en-US" sz="800" b="0" i="0" u="none" strike="noStrike">
                          <a:solidFill>
                            <a:srgbClr val="FCC28C"/>
                          </a:solidFill>
                          <a:effectLst/>
                          <a:latin typeface="Consolas" panose="020B0609020204030204" pitchFamily="49" charset="0"/>
                        </a:rPr>
                        <a:t>def</a:t>
                      </a:r>
                      <a:r>
                        <a:rPr lang="en-US" sz="800" b="0" i="0" u="none" strike="noStrike">
                          <a:solidFill>
                            <a:srgbClr val="FFFFFF"/>
                          </a:solidFill>
                          <a:effectLst/>
                          <a:latin typeface="Consolas" panose="020B0609020204030204" pitchFamily="49" charset="0"/>
                        </a:rPr>
                        <a:t> </a:t>
                      </a:r>
                      <a:r>
                        <a:rPr lang="en-US" sz="800" b="0" i="0" u="none" strike="noStrike">
                          <a:solidFill>
                            <a:srgbClr val="FFFFAA"/>
                          </a:solidFill>
                          <a:effectLst/>
                          <a:latin typeface="Consolas" panose="020B0609020204030204" pitchFamily="49" charset="0"/>
                        </a:rPr>
                        <a:t>get_trip</a:t>
                      </a:r>
                      <a:r>
                        <a:rPr lang="en-US" sz="800" b="0" i="0" u="none" strike="noStrike">
                          <a:solidFill>
                            <a:srgbClr val="FFFFFF"/>
                          </a:solidFill>
                          <a:effectLst/>
                          <a:latin typeface="Consolas" panose="020B0609020204030204" pitchFamily="49" charset="0"/>
                        </a:rPr>
                        <a:t>(self, request, name):</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miles = self.airmiles_rpc.get(name)</a:t>
                      </a:r>
                      <a:br>
                        <a:rPr lang="en-US" sz="800" b="0" i="0" u="none" strike="noStrike">
                          <a:solidFill>
                            <a:srgbClr val="FFFFFF"/>
                          </a:solidFill>
                          <a:effectLst/>
                          <a:latin typeface="Consolas" panose="020B0609020204030204" pitchFamily="49" charset="0"/>
                        </a:rPr>
                      </a:br>
                      <a:r>
                        <a:rPr lang="en-US" sz="800" b="0" i="0" u="none" strike="noStrike">
                          <a:solidFill>
                            <a:srgbClr val="FFFFFF"/>
                          </a:solidFill>
                          <a:effectLst/>
                          <a:latin typeface="Consolas" panose="020B0609020204030204" pitchFamily="49" charset="0"/>
                        </a:rPr>
                        <a:t>      </a:t>
                      </a:r>
                      <a:r>
                        <a:rPr lang="en-US" sz="800" b="0" i="0" u="none" strike="noStrike">
                          <a:solidFill>
                            <a:srgbClr val="FCC28C"/>
                          </a:solidFill>
                          <a:effectLst/>
                          <a:latin typeface="Consolas" panose="020B0609020204030204" pitchFamily="49" charset="0"/>
                        </a:rPr>
                        <a:t>return</a:t>
                      </a:r>
                      <a:r>
                        <a:rPr lang="en-US" sz="800" b="0" i="0" u="none" strike="noStrike">
                          <a:solidFill>
                            <a:srgbClr val="FFFFFF"/>
                          </a:solidFill>
                          <a:effectLst/>
                          <a:latin typeface="Consolas" panose="020B0609020204030204" pitchFamily="49" charset="0"/>
                        </a:rPr>
                        <a:t> miles</a:t>
                      </a:r>
                      <a:endParaRPr lang="en-US" sz="1200">
                        <a:effectLst/>
                      </a:endParaRPr>
                    </a:p>
                  </a:txBody>
                  <a:tcPr marL="44042" marR="44042" marT="44042" marB="44042">
                    <a:lnL>
                      <a:noFill/>
                    </a:lnL>
                    <a:lnR>
                      <a:noFill/>
                    </a:lnR>
                    <a:lnT>
                      <a:noFill/>
                    </a:lnT>
                    <a:lnB>
                      <a:noFill/>
                    </a:lnB>
                    <a:solidFill>
                      <a:srgbClr val="333333"/>
                    </a:solidFill>
                  </a:tcPr>
                </a:tc>
                <a:extLst>
                  <a:ext uri="{0D108BD9-81ED-4DB2-BD59-A6C34878D82A}">
                    <a16:rowId xmlns:a16="http://schemas.microsoft.com/office/drawing/2014/main" val="3792968091"/>
                  </a:ext>
                </a:extLst>
              </a:tr>
              <a:tr h="468606">
                <a:tc>
                  <a:txBody>
                    <a:bodyPr/>
                    <a:lstStyle/>
                    <a:p>
                      <a:pPr fontAlgn="t"/>
                      <a:br>
                        <a:rPr lang="en-US" sz="1200" dirty="0">
                          <a:effectLst/>
                        </a:rPr>
                      </a:br>
                      <a:endParaRPr lang="en-US" sz="1200" dirty="0">
                        <a:effectLst/>
                      </a:endParaRPr>
                    </a:p>
                  </a:txBody>
                  <a:tcPr marL="44042" marR="44042" marT="44042" marB="44042">
                    <a:lnL>
                      <a:noFill/>
                    </a:lnL>
                    <a:lnR>
                      <a:noFill/>
                    </a:lnR>
                    <a:lnT>
                      <a:noFill/>
                    </a:lnT>
                    <a:lnB>
                      <a:noFill/>
                    </a:lnB>
                    <a:solidFill>
                      <a:srgbClr val="333333"/>
                    </a:solidFill>
                  </a:tcPr>
                </a:tc>
                <a:extLst>
                  <a:ext uri="{0D108BD9-81ED-4DB2-BD59-A6C34878D82A}">
                    <a16:rowId xmlns:a16="http://schemas.microsoft.com/office/drawing/2014/main" val="1210394134"/>
                  </a:ext>
                </a:extLst>
              </a:tr>
            </a:tbl>
          </a:graphicData>
        </a:graphic>
      </p:graphicFrame>
      <p:sp>
        <p:nvSpPr>
          <p:cNvPr id="5" name="Rectangle 1">
            <a:extLst>
              <a:ext uri="{FF2B5EF4-FFF2-40B4-BE49-F238E27FC236}">
                <a16:creationId xmlns:a16="http://schemas.microsoft.com/office/drawing/2014/main" id="{BC405E55-EE81-7846-A2E7-1C38EA72E6DB}"/>
              </a:ext>
            </a:extLst>
          </p:cNvPr>
          <p:cNvSpPr>
            <a:spLocks noChangeArrowheads="1"/>
          </p:cNvSpPr>
          <p:nvPr/>
        </p:nvSpPr>
        <p:spPr bwMode="auto">
          <a:xfrm>
            <a:off x="3646668" y="-422625"/>
            <a:ext cx="926636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8AF1E446-6D50-6C4C-9DFB-31A91CD3E024}"/>
              </a:ext>
            </a:extLst>
          </p:cNvPr>
          <p:cNvSpPr txBox="1"/>
          <p:nvPr/>
        </p:nvSpPr>
        <p:spPr>
          <a:xfrm>
            <a:off x="838200" y="1690688"/>
            <a:ext cx="49723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Posts to the booking service</a:t>
            </a:r>
          </a:p>
          <a:p>
            <a:pPr marL="285750" indent="-285750">
              <a:buFont typeface="Arial" panose="020B0604020202020204" pitchFamily="34" charset="0"/>
              <a:buChar char="•"/>
            </a:pPr>
            <a:r>
              <a:rPr lang="en-US" dirty="0"/>
              <a:t>Gets from the booking service or the airmiles service</a:t>
            </a:r>
          </a:p>
          <a:p>
            <a:pPr marL="285750" indent="-285750">
              <a:buFont typeface="Arial" panose="020B0604020202020204" pitchFamily="34" charset="0"/>
              <a:buChar char="•"/>
            </a:pPr>
            <a:r>
              <a:rPr lang="en-US" dirty="0"/>
              <a:t>There is also a config file which </a:t>
            </a:r>
          </a:p>
        </p:txBody>
      </p:sp>
    </p:spTree>
    <p:extLst>
      <p:ext uri="{BB962C8B-B14F-4D97-AF65-F5344CB8AC3E}">
        <p14:creationId xmlns:p14="http://schemas.microsoft.com/office/powerpoint/2010/main" val="2636477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A006-D9E7-D446-A526-FB9A8E9E8AAD}"/>
              </a:ext>
            </a:extLst>
          </p:cNvPr>
          <p:cNvSpPr>
            <a:spLocks noGrp="1"/>
          </p:cNvSpPr>
          <p:nvPr>
            <p:ph type="title"/>
          </p:nvPr>
        </p:nvSpPr>
        <p:spPr/>
        <p:txBody>
          <a:bodyPr/>
          <a:lstStyle/>
          <a:p>
            <a:r>
              <a:rPr lang="en-US" dirty="0"/>
              <a:t>RBAC</a:t>
            </a:r>
          </a:p>
        </p:txBody>
      </p:sp>
      <p:sp>
        <p:nvSpPr>
          <p:cNvPr id="3" name="Content Placeholder 2">
            <a:extLst>
              <a:ext uri="{FF2B5EF4-FFF2-40B4-BE49-F238E27FC236}">
                <a16:creationId xmlns:a16="http://schemas.microsoft.com/office/drawing/2014/main" id="{B057E21E-8BB1-CD4E-BE04-90B4D6A30536}"/>
              </a:ext>
            </a:extLst>
          </p:cNvPr>
          <p:cNvSpPr>
            <a:spLocks noGrp="1"/>
          </p:cNvSpPr>
          <p:nvPr>
            <p:ph idx="1"/>
          </p:nvPr>
        </p:nvSpPr>
        <p:spPr/>
        <p:txBody>
          <a:bodyPr/>
          <a:lstStyle/>
          <a:p>
            <a:r>
              <a:rPr lang="en-US" dirty="0"/>
              <a:t>An RBAC </a:t>
            </a:r>
            <a:r>
              <a:rPr lang="en-US" dirty="0" err="1"/>
              <a:t>yaml</a:t>
            </a:r>
            <a:r>
              <a:rPr lang="en-US" dirty="0"/>
              <a:t>, which provides permissions for Prometheus must also be deployed, as well as a Prometheus service. </a:t>
            </a:r>
          </a:p>
        </p:txBody>
      </p:sp>
    </p:spTree>
    <p:extLst>
      <p:ext uri="{BB962C8B-B14F-4D97-AF65-F5344CB8AC3E}">
        <p14:creationId xmlns:p14="http://schemas.microsoft.com/office/powerpoint/2010/main" val="476772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AF64-80EA-FA43-BF17-FCDAEE5C9479}"/>
              </a:ext>
            </a:extLst>
          </p:cNvPr>
          <p:cNvSpPr>
            <a:spLocks noGrp="1"/>
          </p:cNvSpPr>
          <p:nvPr>
            <p:ph type="title"/>
          </p:nvPr>
        </p:nvSpPr>
        <p:spPr/>
        <p:txBody>
          <a:bodyPr/>
          <a:lstStyle/>
          <a:p>
            <a:r>
              <a:rPr lang="en-US" dirty="0" err="1"/>
              <a:t>Kubectl</a:t>
            </a:r>
            <a:r>
              <a:rPr lang="en-US" dirty="0"/>
              <a:t> Prometheus </a:t>
            </a:r>
          </a:p>
        </p:txBody>
      </p:sp>
      <p:sp>
        <p:nvSpPr>
          <p:cNvPr id="3" name="Content Placeholder 2">
            <a:extLst>
              <a:ext uri="{FF2B5EF4-FFF2-40B4-BE49-F238E27FC236}">
                <a16:creationId xmlns:a16="http://schemas.microsoft.com/office/drawing/2014/main" id="{32FBDD02-062B-D542-AFCC-A97C9C3849ED}"/>
              </a:ext>
            </a:extLst>
          </p:cNvPr>
          <p:cNvSpPr>
            <a:spLocks noGrp="1"/>
          </p:cNvSpPr>
          <p:nvPr>
            <p:ph idx="1"/>
          </p:nvPr>
        </p:nvSpPr>
        <p:spPr/>
        <p:txBody>
          <a:bodyPr/>
          <a:lstStyle/>
          <a:p>
            <a:r>
              <a:rPr lang="en-US" dirty="0"/>
              <a:t>All the above can be deployed using two </a:t>
            </a:r>
            <a:r>
              <a:rPr lang="en-US" dirty="0" err="1"/>
              <a:t>kubectl</a:t>
            </a:r>
            <a:r>
              <a:rPr lang="en-US" dirty="0"/>
              <a:t> commands:</a:t>
            </a:r>
          </a:p>
          <a:p>
            <a:pPr marL="0" indent="0">
              <a:buNone/>
            </a:pPr>
            <a:r>
              <a:rPr lang="en-US" dirty="0" err="1"/>
              <a:t>kubectl</a:t>
            </a:r>
            <a:r>
              <a:rPr lang="en-US" dirty="0"/>
              <a:t> apply -f k8s-prom-hpa/</a:t>
            </a:r>
            <a:r>
              <a:rPr lang="en-US" dirty="0" err="1"/>
              <a:t>namespaces.yaml</a:t>
            </a:r>
            <a:endParaRPr lang="en-US" dirty="0"/>
          </a:p>
          <a:p>
            <a:pPr marL="0" indent="0">
              <a:buNone/>
            </a:pPr>
            <a:r>
              <a:rPr lang="en-US" dirty="0" err="1"/>
              <a:t>kubectl</a:t>
            </a:r>
            <a:r>
              <a:rPr lang="en-US" dirty="0"/>
              <a:t> apply -f k8s-prom-hpa/</a:t>
            </a:r>
            <a:r>
              <a:rPr lang="en-US" dirty="0" err="1"/>
              <a:t>prometheus</a:t>
            </a:r>
            <a:r>
              <a:rPr lang="en-US" dirty="0"/>
              <a:t>/</a:t>
            </a:r>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B379FEBE-CF26-9C4E-AFD0-90620BB9DA50}"/>
              </a:ext>
            </a:extLst>
          </p:cNvPr>
          <p:cNvPicPr>
            <a:picLocks noChangeAspect="1"/>
          </p:cNvPicPr>
          <p:nvPr/>
        </p:nvPicPr>
        <p:blipFill>
          <a:blip r:embed="rId2"/>
          <a:stretch>
            <a:fillRect/>
          </a:stretch>
        </p:blipFill>
        <p:spPr>
          <a:xfrm>
            <a:off x="983834" y="3686956"/>
            <a:ext cx="9055100" cy="2362200"/>
          </a:xfrm>
          <a:prstGeom prst="rect">
            <a:avLst/>
          </a:prstGeom>
        </p:spPr>
      </p:pic>
    </p:spTree>
    <p:extLst>
      <p:ext uri="{BB962C8B-B14F-4D97-AF65-F5344CB8AC3E}">
        <p14:creationId xmlns:p14="http://schemas.microsoft.com/office/powerpoint/2010/main" val="2042718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EA98-E28E-7640-85BE-587C248BBB66}"/>
              </a:ext>
            </a:extLst>
          </p:cNvPr>
          <p:cNvSpPr>
            <a:spLocks noGrp="1"/>
          </p:cNvSpPr>
          <p:nvPr>
            <p:ph type="title"/>
          </p:nvPr>
        </p:nvSpPr>
        <p:spPr/>
        <p:txBody>
          <a:bodyPr/>
          <a:lstStyle/>
          <a:p>
            <a:r>
              <a:rPr lang="en-US" dirty="0"/>
              <a:t>Check to see that Prometheus is working</a:t>
            </a:r>
          </a:p>
        </p:txBody>
      </p:sp>
      <p:sp>
        <p:nvSpPr>
          <p:cNvPr id="6" name="TextBox 5">
            <a:extLst>
              <a:ext uri="{FF2B5EF4-FFF2-40B4-BE49-F238E27FC236}">
                <a16:creationId xmlns:a16="http://schemas.microsoft.com/office/drawing/2014/main" id="{F931E8FF-CA98-C74D-AD8E-A2E89B7EDF37}"/>
              </a:ext>
            </a:extLst>
          </p:cNvPr>
          <p:cNvSpPr txBox="1"/>
          <p:nvPr/>
        </p:nvSpPr>
        <p:spPr>
          <a:xfrm>
            <a:off x="838200" y="1528996"/>
            <a:ext cx="6925455" cy="646331"/>
          </a:xfrm>
          <a:prstGeom prst="rect">
            <a:avLst/>
          </a:prstGeom>
          <a:noFill/>
        </p:spPr>
        <p:txBody>
          <a:bodyPr wrap="square" rtlCol="0">
            <a:spAutoFit/>
          </a:bodyPr>
          <a:lstStyle/>
          <a:p>
            <a:r>
              <a:rPr lang="en-US" dirty="0"/>
              <a:t>Check to see that the </a:t>
            </a:r>
            <a:r>
              <a:rPr lang="en-US" dirty="0" err="1"/>
              <a:t>promethus</a:t>
            </a:r>
            <a:r>
              <a:rPr lang="en-US" dirty="0"/>
              <a:t> pod is running:</a:t>
            </a:r>
          </a:p>
          <a:p>
            <a:r>
              <a:rPr lang="en-US" dirty="0" err="1"/>
              <a:t>Kubectl</a:t>
            </a:r>
            <a:r>
              <a:rPr lang="en-US" dirty="0"/>
              <a:t> get pods –n monitoring</a:t>
            </a:r>
          </a:p>
        </p:txBody>
      </p:sp>
      <p:pic>
        <p:nvPicPr>
          <p:cNvPr id="12" name="Picture 11">
            <a:extLst>
              <a:ext uri="{FF2B5EF4-FFF2-40B4-BE49-F238E27FC236}">
                <a16:creationId xmlns:a16="http://schemas.microsoft.com/office/drawing/2014/main" id="{6222B953-8CEB-BD44-9F21-2FFEABCC1ED2}"/>
              </a:ext>
            </a:extLst>
          </p:cNvPr>
          <p:cNvPicPr>
            <a:picLocks noChangeAspect="1"/>
          </p:cNvPicPr>
          <p:nvPr/>
        </p:nvPicPr>
        <p:blipFill>
          <a:blip r:embed="rId2"/>
          <a:stretch>
            <a:fillRect/>
          </a:stretch>
        </p:blipFill>
        <p:spPr>
          <a:xfrm>
            <a:off x="838200" y="2175327"/>
            <a:ext cx="7416800" cy="787400"/>
          </a:xfrm>
          <a:prstGeom prst="rect">
            <a:avLst/>
          </a:prstGeom>
        </p:spPr>
      </p:pic>
      <p:sp>
        <p:nvSpPr>
          <p:cNvPr id="14" name="TextBox 13">
            <a:extLst>
              <a:ext uri="{FF2B5EF4-FFF2-40B4-BE49-F238E27FC236}">
                <a16:creationId xmlns:a16="http://schemas.microsoft.com/office/drawing/2014/main" id="{979FBF4F-AB79-DB47-B3CF-D5EEEB9F705A}"/>
              </a:ext>
            </a:extLst>
          </p:cNvPr>
          <p:cNvSpPr txBox="1"/>
          <p:nvPr/>
        </p:nvSpPr>
        <p:spPr>
          <a:xfrm>
            <a:off x="821128" y="3152718"/>
            <a:ext cx="9701967" cy="2031325"/>
          </a:xfrm>
          <a:prstGeom prst="rect">
            <a:avLst/>
          </a:prstGeom>
          <a:noFill/>
        </p:spPr>
        <p:txBody>
          <a:bodyPr wrap="square" rtlCol="0">
            <a:spAutoFit/>
          </a:bodyPr>
          <a:lstStyle/>
          <a:p>
            <a:r>
              <a:rPr lang="en-US" dirty="0"/>
              <a:t>Set up the Prometheus </a:t>
            </a:r>
            <a:r>
              <a:rPr lang="en-US" dirty="0" err="1"/>
              <a:t>Dshboard</a:t>
            </a:r>
            <a:r>
              <a:rPr lang="en-US" dirty="0"/>
              <a:t> using the name of the pod returned from the above command:</a:t>
            </a:r>
          </a:p>
          <a:p>
            <a:r>
              <a:rPr lang="en-US" dirty="0" err="1"/>
              <a:t>kubectl</a:t>
            </a:r>
            <a:r>
              <a:rPr lang="en-US" dirty="0"/>
              <a:t> port-forward prometheus-ffd7675f-6zdlv 8080:9090 -n monitoring</a:t>
            </a:r>
          </a:p>
          <a:p>
            <a:endParaRPr lang="en-US" dirty="0"/>
          </a:p>
          <a:p>
            <a:endParaRPr lang="en-US" dirty="0"/>
          </a:p>
          <a:p>
            <a:endParaRPr lang="en-US" dirty="0"/>
          </a:p>
          <a:p>
            <a:endParaRPr lang="en-US" dirty="0"/>
          </a:p>
          <a:p>
            <a:endParaRPr lang="en-US" dirty="0"/>
          </a:p>
        </p:txBody>
      </p:sp>
      <p:pic>
        <p:nvPicPr>
          <p:cNvPr id="16" name="Picture 15">
            <a:extLst>
              <a:ext uri="{FF2B5EF4-FFF2-40B4-BE49-F238E27FC236}">
                <a16:creationId xmlns:a16="http://schemas.microsoft.com/office/drawing/2014/main" id="{3799F1D0-3C21-8247-9E83-7BD4E71F4CBD}"/>
              </a:ext>
            </a:extLst>
          </p:cNvPr>
          <p:cNvPicPr>
            <a:picLocks noChangeAspect="1"/>
          </p:cNvPicPr>
          <p:nvPr/>
        </p:nvPicPr>
        <p:blipFill>
          <a:blip r:embed="rId3"/>
          <a:stretch>
            <a:fillRect/>
          </a:stretch>
        </p:blipFill>
        <p:spPr>
          <a:xfrm>
            <a:off x="838200" y="3940118"/>
            <a:ext cx="9220200" cy="939800"/>
          </a:xfrm>
          <a:prstGeom prst="rect">
            <a:avLst/>
          </a:prstGeom>
        </p:spPr>
      </p:pic>
    </p:spTree>
    <p:extLst>
      <p:ext uri="{BB962C8B-B14F-4D97-AF65-F5344CB8AC3E}">
        <p14:creationId xmlns:p14="http://schemas.microsoft.com/office/powerpoint/2010/main" val="3225400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3100-55CE-A240-A6D2-8466E71CEE6F}"/>
              </a:ext>
            </a:extLst>
          </p:cNvPr>
          <p:cNvSpPr>
            <a:spLocks noGrp="1"/>
          </p:cNvSpPr>
          <p:nvPr>
            <p:ph type="title"/>
          </p:nvPr>
        </p:nvSpPr>
        <p:spPr/>
        <p:txBody>
          <a:bodyPr/>
          <a:lstStyle/>
          <a:p>
            <a:r>
              <a:rPr lang="en-US" dirty="0"/>
              <a:t>Prometheus Dashboard</a:t>
            </a:r>
          </a:p>
        </p:txBody>
      </p:sp>
      <p:pic>
        <p:nvPicPr>
          <p:cNvPr id="5" name="Content Placeholder 4" descr="A screenshot of a cell phone&#10;&#10;Description automatically generated">
            <a:extLst>
              <a:ext uri="{FF2B5EF4-FFF2-40B4-BE49-F238E27FC236}">
                <a16:creationId xmlns:a16="http://schemas.microsoft.com/office/drawing/2014/main" id="{C5FF5C4F-86E2-4B4B-A1CB-D0F2AF1D19FC}"/>
              </a:ext>
            </a:extLst>
          </p:cNvPr>
          <p:cNvPicPr>
            <a:picLocks noGrp="1" noChangeAspect="1"/>
          </p:cNvPicPr>
          <p:nvPr>
            <p:ph idx="1"/>
          </p:nvPr>
        </p:nvPicPr>
        <p:blipFill>
          <a:blip r:embed="rId2"/>
          <a:stretch>
            <a:fillRect/>
          </a:stretch>
        </p:blipFill>
        <p:spPr>
          <a:xfrm>
            <a:off x="2714063" y="1825625"/>
            <a:ext cx="6763874" cy="4351338"/>
          </a:xfrm>
        </p:spPr>
      </p:pic>
      <p:sp>
        <p:nvSpPr>
          <p:cNvPr id="6" name="TextBox 5">
            <a:extLst>
              <a:ext uri="{FF2B5EF4-FFF2-40B4-BE49-F238E27FC236}">
                <a16:creationId xmlns:a16="http://schemas.microsoft.com/office/drawing/2014/main" id="{5BC3C83A-F8CB-0145-ADE7-4F949D916129}"/>
              </a:ext>
            </a:extLst>
          </p:cNvPr>
          <p:cNvSpPr txBox="1"/>
          <p:nvPr/>
        </p:nvSpPr>
        <p:spPr>
          <a:xfrm>
            <a:off x="838200" y="1229023"/>
            <a:ext cx="7279493" cy="923330"/>
          </a:xfrm>
          <a:prstGeom prst="rect">
            <a:avLst/>
          </a:prstGeom>
          <a:noFill/>
        </p:spPr>
        <p:txBody>
          <a:bodyPr wrap="none" rtlCol="0">
            <a:spAutoFit/>
          </a:bodyPr>
          <a:lstStyle/>
          <a:p>
            <a:endParaRPr lang="en-US" dirty="0"/>
          </a:p>
          <a:p>
            <a:r>
              <a:rPr lang="en-US" dirty="0"/>
              <a:t>Open the Prometheus dashboard in your browser on </a:t>
            </a:r>
            <a:r>
              <a:rPr lang="en-US" dirty="0">
                <a:hlinkClick r:id="rId3"/>
              </a:rPr>
              <a:t>http://localhost:8080/</a:t>
            </a:r>
            <a:endParaRPr lang="en-US" dirty="0"/>
          </a:p>
          <a:p>
            <a:endParaRPr lang="en-US" dirty="0"/>
          </a:p>
        </p:txBody>
      </p:sp>
    </p:spTree>
    <p:extLst>
      <p:ext uri="{BB962C8B-B14F-4D97-AF65-F5344CB8AC3E}">
        <p14:creationId xmlns:p14="http://schemas.microsoft.com/office/powerpoint/2010/main" val="353970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EAD9D-4781-D248-8BE4-21F98EAA298E}"/>
              </a:ext>
            </a:extLst>
          </p:cNvPr>
          <p:cNvSpPr>
            <a:spLocks noGrp="1"/>
          </p:cNvSpPr>
          <p:nvPr>
            <p:ph type="title"/>
          </p:nvPr>
        </p:nvSpPr>
        <p:spPr/>
        <p:txBody>
          <a:bodyPr/>
          <a:lstStyle/>
          <a:p>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1058395E-BB93-DE41-9EEA-8A13A7E0930D}"/>
              </a:ext>
            </a:extLst>
          </p:cNvPr>
          <p:cNvPicPr>
            <a:picLocks noGrp="1" noChangeAspect="1"/>
          </p:cNvPicPr>
          <p:nvPr>
            <p:ph idx="1"/>
          </p:nvPr>
        </p:nvPicPr>
        <p:blipFill>
          <a:blip r:embed="rId2"/>
          <a:stretch>
            <a:fillRect/>
          </a:stretch>
        </p:blipFill>
        <p:spPr>
          <a:xfrm>
            <a:off x="6746871" y="1855605"/>
            <a:ext cx="4334559" cy="4351338"/>
          </a:xfrm>
        </p:spPr>
      </p:pic>
      <p:sp>
        <p:nvSpPr>
          <p:cNvPr id="6" name="TextBox 5">
            <a:extLst>
              <a:ext uri="{FF2B5EF4-FFF2-40B4-BE49-F238E27FC236}">
                <a16:creationId xmlns:a16="http://schemas.microsoft.com/office/drawing/2014/main" id="{1B914247-013E-D541-9EAB-C459C8D095C2}"/>
              </a:ext>
            </a:extLst>
          </p:cNvPr>
          <p:cNvSpPr txBox="1"/>
          <p:nvPr/>
        </p:nvSpPr>
        <p:spPr>
          <a:xfrm>
            <a:off x="959370" y="2128602"/>
            <a:ext cx="5486400" cy="1200329"/>
          </a:xfrm>
          <a:prstGeom prst="rect">
            <a:avLst/>
          </a:prstGeom>
          <a:noFill/>
        </p:spPr>
        <p:txBody>
          <a:bodyPr wrap="square" rtlCol="0">
            <a:spAutoFit/>
          </a:bodyPr>
          <a:lstStyle/>
          <a:p>
            <a:r>
              <a:rPr lang="en-US" dirty="0"/>
              <a:t>You should be able to find the two metrics that we have defined in the drop down menu:</a:t>
            </a:r>
          </a:p>
          <a:p>
            <a:r>
              <a:rPr lang="en-US" dirty="0" err="1"/>
              <a:t>Requests_total</a:t>
            </a:r>
            <a:r>
              <a:rPr lang="en-US" dirty="0"/>
              <a:t> (exposed by the bookings deployments)</a:t>
            </a:r>
          </a:p>
          <a:p>
            <a:r>
              <a:rPr lang="en-US" dirty="0" err="1"/>
              <a:t>Requests_per_second</a:t>
            </a:r>
            <a:r>
              <a:rPr lang="en-US" dirty="0"/>
              <a:t> (defines in the </a:t>
            </a:r>
            <a:r>
              <a:rPr lang="en-US" dirty="0" err="1"/>
              <a:t>rules.cfg</a:t>
            </a:r>
            <a:r>
              <a:rPr lang="en-US" dirty="0"/>
              <a:t>)</a:t>
            </a:r>
          </a:p>
        </p:txBody>
      </p:sp>
    </p:spTree>
    <p:extLst>
      <p:ext uri="{BB962C8B-B14F-4D97-AF65-F5344CB8AC3E}">
        <p14:creationId xmlns:p14="http://schemas.microsoft.com/office/powerpoint/2010/main" val="103898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1568-F9DE-474B-B626-083E32F716CA}"/>
              </a:ext>
            </a:extLst>
          </p:cNvPr>
          <p:cNvSpPr>
            <a:spLocks noGrp="1"/>
          </p:cNvSpPr>
          <p:nvPr>
            <p:ph type="title"/>
          </p:nvPr>
        </p:nvSpPr>
        <p:spPr/>
        <p:txBody>
          <a:bodyPr/>
          <a:lstStyle/>
          <a:p>
            <a:r>
              <a:rPr lang="en-US" dirty="0"/>
              <a:t>Prometheus Kubernetes API Adapter</a:t>
            </a:r>
          </a:p>
        </p:txBody>
      </p:sp>
      <p:sp>
        <p:nvSpPr>
          <p:cNvPr id="3" name="Content Placeholder 2">
            <a:extLst>
              <a:ext uri="{FF2B5EF4-FFF2-40B4-BE49-F238E27FC236}">
                <a16:creationId xmlns:a16="http://schemas.microsoft.com/office/drawing/2014/main" id="{CF817A77-18EB-A642-A770-09ED11C28CC7}"/>
              </a:ext>
            </a:extLst>
          </p:cNvPr>
          <p:cNvSpPr>
            <a:spLocks noGrp="1"/>
          </p:cNvSpPr>
          <p:nvPr>
            <p:ph idx="1"/>
          </p:nvPr>
        </p:nvSpPr>
        <p:spPr>
          <a:xfrm>
            <a:off x="733269" y="1253331"/>
            <a:ext cx="10515600" cy="4351338"/>
          </a:xfrm>
        </p:spPr>
        <p:txBody>
          <a:bodyPr/>
          <a:lstStyle/>
          <a:p>
            <a:r>
              <a:rPr lang="en-US" dirty="0"/>
              <a:t>In order for our </a:t>
            </a:r>
            <a:r>
              <a:rPr lang="en-US" dirty="0" err="1"/>
              <a:t>autoscaler</a:t>
            </a:r>
            <a:r>
              <a:rPr lang="en-US" dirty="0"/>
              <a:t> to use the metrics provided by Prometheus, it must be integrated into the Kubernetes Custom Metrics API. To do this we create an adapter deployment. We must edit the configuration file to include our custom metric. We add the following request (see </a:t>
            </a:r>
            <a:r>
              <a:rPr lang="en-US" dirty="0">
                <a:hlinkClick r:id="rId2"/>
              </a:rPr>
              <a:t>https://github.com/DirectXMan12/k8s-prometheus-adapter</a:t>
            </a:r>
            <a:r>
              <a:rPr lang="en-US" dirty="0"/>
              <a:t> for details):</a:t>
            </a:r>
          </a:p>
          <a:p>
            <a:pPr marL="0" indent="0">
              <a:buNone/>
            </a:pPr>
            <a:endParaRPr lang="en-US" dirty="0"/>
          </a:p>
        </p:txBody>
      </p:sp>
      <p:graphicFrame>
        <p:nvGraphicFramePr>
          <p:cNvPr id="4" name="Table 3">
            <a:extLst>
              <a:ext uri="{FF2B5EF4-FFF2-40B4-BE49-F238E27FC236}">
                <a16:creationId xmlns:a16="http://schemas.microsoft.com/office/drawing/2014/main" id="{1113232A-4667-814D-8485-5F692825C184}"/>
              </a:ext>
            </a:extLst>
          </p:cNvPr>
          <p:cNvGraphicFramePr>
            <a:graphicFrameLocks noGrp="1"/>
          </p:cNvGraphicFramePr>
          <p:nvPr>
            <p:extLst>
              <p:ext uri="{D42A27DB-BD31-4B8C-83A1-F6EECF244321}">
                <p14:modId xmlns:p14="http://schemas.microsoft.com/office/powerpoint/2010/main" val="3059573970"/>
              </p:ext>
            </p:extLst>
          </p:nvPr>
        </p:nvGraphicFramePr>
        <p:xfrm>
          <a:off x="943131" y="3898900"/>
          <a:ext cx="10515600" cy="2413000"/>
        </p:xfrm>
        <a:graphic>
          <a:graphicData uri="http://schemas.openxmlformats.org/drawingml/2006/table">
            <a:tbl>
              <a:tblPr/>
              <a:tblGrid>
                <a:gridCol w="10515600">
                  <a:extLst>
                    <a:ext uri="{9D8B030D-6E8A-4147-A177-3AD203B41FA5}">
                      <a16:colId xmlns:a16="http://schemas.microsoft.com/office/drawing/2014/main" val="3806052218"/>
                    </a:ext>
                  </a:extLst>
                </a:gridCol>
              </a:tblGrid>
              <a:tr h="0">
                <a:tc>
                  <a:txBody>
                    <a:bodyPr/>
                    <a:lstStyle/>
                    <a:p>
                      <a:pPr rtl="0" fontAlgn="t">
                        <a:spcBef>
                          <a:spcPts val="0"/>
                        </a:spcBef>
                        <a:spcAft>
                          <a:spcPts val="0"/>
                        </a:spcAft>
                      </a:pPr>
                      <a:r>
                        <a:rPr lang="en-US" sz="1100" b="0" i="0" u="none" strike="noStrike" dirty="0">
                          <a:solidFill>
                            <a:srgbClr val="FFFFFF"/>
                          </a:solidFill>
                          <a:effectLst/>
                          <a:latin typeface="Consolas" panose="020B0609020204030204" pitchFamily="49" charset="0"/>
                        </a:rPr>
                        <a:t>    - </a:t>
                      </a:r>
                      <a:r>
                        <a:rPr lang="en-US" sz="1100" b="0" i="0" u="none" strike="noStrike" dirty="0" err="1">
                          <a:solidFill>
                            <a:srgbClr val="FFFFFF"/>
                          </a:solidFill>
                          <a:effectLst/>
                          <a:latin typeface="Consolas" panose="020B0609020204030204" pitchFamily="49" charset="0"/>
                        </a:rPr>
                        <a:t>seriesQuery</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A2FCA2"/>
                          </a:solidFill>
                          <a:effectLst/>
                          <a:latin typeface="Consolas" panose="020B0609020204030204" pitchFamily="49" charset="0"/>
                        </a:rPr>
                        <a:t>'</a:t>
                      </a:r>
                      <a:r>
                        <a:rPr lang="en-US" sz="1100" b="0" i="0" u="none" strike="noStrike" dirty="0" err="1">
                          <a:solidFill>
                            <a:srgbClr val="A2FCA2"/>
                          </a:solidFill>
                          <a:effectLst/>
                          <a:latin typeface="Consolas" panose="020B0609020204030204" pitchFamily="49" charset="0"/>
                        </a:rPr>
                        <a:t>requests_per_second</a:t>
                      </a:r>
                      <a:r>
                        <a:rPr lang="en-US" sz="1100" b="0" i="0" u="none" strike="noStrike" dirty="0">
                          <a:solidFill>
                            <a:srgbClr val="A2FCA2"/>
                          </a:solidFill>
                          <a:effectLst/>
                          <a:latin typeface="Consolas" panose="020B0609020204030204" pitchFamily="49" charset="0"/>
                        </a:rPr>
                        <a:t>{deployment!=\"\",namespace!=\"\"}'</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resources:</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overrides:</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namespace: </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resource: </a:t>
                      </a:r>
                      <a:r>
                        <a:rPr lang="en-US" sz="1100" b="0" i="0" u="none" strike="noStrike" dirty="0">
                          <a:solidFill>
                            <a:srgbClr val="A2FCA2"/>
                          </a:solidFill>
                          <a:effectLst/>
                          <a:latin typeface="Consolas" panose="020B0609020204030204" pitchFamily="49" charset="0"/>
                        </a:rPr>
                        <a:t>\"namespace\"</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deployment: </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resource: </a:t>
                      </a:r>
                      <a:r>
                        <a:rPr lang="en-US" sz="1100" b="0" i="0" u="none" strike="noStrike" dirty="0">
                          <a:solidFill>
                            <a:srgbClr val="A2FCA2"/>
                          </a:solidFill>
                          <a:effectLst/>
                          <a:latin typeface="Consolas" panose="020B0609020204030204" pitchFamily="49" charset="0"/>
                        </a:rPr>
                        <a:t>\"deployment\"</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name:</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matches: </a:t>
                      </a:r>
                      <a:r>
                        <a:rPr lang="en-US" sz="1100" b="0" i="0" u="none" strike="noStrike" dirty="0">
                          <a:solidFill>
                            <a:srgbClr val="A2FCA2"/>
                          </a:solidFill>
                          <a:effectLst/>
                          <a:latin typeface="Consolas" panose="020B0609020204030204" pitchFamily="49" charset="0"/>
                        </a:rPr>
                        <a:t>^(.*)</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as: </a:t>
                      </a:r>
                      <a:r>
                        <a:rPr lang="en-US" sz="1100" b="0" i="0" u="none" strike="noStrike" dirty="0">
                          <a:solidFill>
                            <a:srgbClr val="A2FCA2"/>
                          </a:solidFill>
                          <a:effectLst/>
                          <a:latin typeface="Consolas" panose="020B0609020204030204" pitchFamily="49" charset="0"/>
                        </a:rPr>
                        <a:t>\"${1}\"</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FF"/>
                          </a:solidFill>
                          <a:effectLst/>
                          <a:latin typeface="Consolas" panose="020B0609020204030204" pitchFamily="49" charset="0"/>
                        </a:rPr>
                        <a:t>metricsQuery</a:t>
                      </a: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A2FCA2"/>
                          </a:solidFill>
                          <a:effectLst/>
                          <a:latin typeface="Consolas" panose="020B0609020204030204" pitchFamily="49" charset="0"/>
                        </a:rPr>
                        <a:t>requests_per_second</a:t>
                      </a:r>
                      <a:r>
                        <a:rPr lang="en-US" sz="1100" b="0" i="0" u="none" strike="noStrike" dirty="0">
                          <a:solidFill>
                            <a:srgbClr val="A2FCA2"/>
                          </a:solidFill>
                          <a:effectLst/>
                          <a:latin typeface="Consolas" panose="020B0609020204030204" pitchFamily="49" charset="0"/>
                        </a:rPr>
                        <a:t>{deployment=\"bookings\",namespace=\"default\"}</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endParaRPr lang="en-US" dirty="0">
                        <a:effectLst/>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1997607174"/>
                  </a:ext>
                </a:extLst>
              </a:tr>
            </a:tbl>
          </a:graphicData>
        </a:graphic>
      </p:graphicFrame>
      <p:sp>
        <p:nvSpPr>
          <p:cNvPr id="5" name="Rectangle 1">
            <a:extLst>
              <a:ext uri="{FF2B5EF4-FFF2-40B4-BE49-F238E27FC236}">
                <a16:creationId xmlns:a16="http://schemas.microsoft.com/office/drawing/2014/main" id="{CEABC2DF-ECC4-2D42-81B8-EA6214C6E225}"/>
              </a:ext>
            </a:extLst>
          </p:cNvPr>
          <p:cNvSpPr>
            <a:spLocks noChangeArrowheads="1"/>
          </p:cNvSpPr>
          <p:nvPr/>
        </p:nvSpPr>
        <p:spPr bwMode="auto">
          <a:xfrm>
            <a:off x="943131" y="389969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8022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6959-3F2D-7B41-8205-C3FE3EF0F853}"/>
              </a:ext>
            </a:extLst>
          </p:cNvPr>
          <p:cNvSpPr>
            <a:spLocks noGrp="1"/>
          </p:cNvSpPr>
          <p:nvPr>
            <p:ph type="title"/>
          </p:nvPr>
        </p:nvSpPr>
        <p:spPr/>
        <p:txBody>
          <a:bodyPr/>
          <a:lstStyle/>
          <a:p>
            <a:r>
              <a:rPr lang="en-US" dirty="0"/>
              <a:t>Deploy Adapter</a:t>
            </a:r>
          </a:p>
        </p:txBody>
      </p:sp>
      <p:pic>
        <p:nvPicPr>
          <p:cNvPr id="5" name="Content Placeholder 4" descr="A screenshot of a blue background&#10;&#10;Description automatically generated">
            <a:extLst>
              <a:ext uri="{FF2B5EF4-FFF2-40B4-BE49-F238E27FC236}">
                <a16:creationId xmlns:a16="http://schemas.microsoft.com/office/drawing/2014/main" id="{CE59C6F2-0563-BC40-8FCB-4F70D7588B2A}"/>
              </a:ext>
            </a:extLst>
          </p:cNvPr>
          <p:cNvPicPr>
            <a:picLocks noGrp="1" noChangeAspect="1"/>
          </p:cNvPicPr>
          <p:nvPr>
            <p:ph idx="1"/>
          </p:nvPr>
        </p:nvPicPr>
        <p:blipFill>
          <a:blip r:embed="rId2"/>
          <a:stretch>
            <a:fillRect/>
          </a:stretch>
        </p:blipFill>
        <p:spPr>
          <a:xfrm>
            <a:off x="1169584" y="2373757"/>
            <a:ext cx="9232900" cy="3937000"/>
          </a:xfrm>
        </p:spPr>
      </p:pic>
      <p:sp>
        <p:nvSpPr>
          <p:cNvPr id="6" name="TextBox 5">
            <a:extLst>
              <a:ext uri="{FF2B5EF4-FFF2-40B4-BE49-F238E27FC236}">
                <a16:creationId xmlns:a16="http://schemas.microsoft.com/office/drawing/2014/main" id="{B1CE313B-3643-FC4D-9980-AD3C04B2E88D}"/>
              </a:ext>
            </a:extLst>
          </p:cNvPr>
          <p:cNvSpPr txBox="1"/>
          <p:nvPr/>
        </p:nvSpPr>
        <p:spPr>
          <a:xfrm>
            <a:off x="984853" y="1511737"/>
            <a:ext cx="5040291" cy="369332"/>
          </a:xfrm>
          <a:prstGeom prst="rect">
            <a:avLst/>
          </a:prstGeom>
          <a:noFill/>
        </p:spPr>
        <p:txBody>
          <a:bodyPr wrap="none" rtlCol="0">
            <a:spAutoFit/>
          </a:bodyPr>
          <a:lstStyle/>
          <a:p>
            <a:r>
              <a:rPr lang="en-US" dirty="0" err="1"/>
              <a:t>Kubectl</a:t>
            </a:r>
            <a:r>
              <a:rPr lang="en-US" dirty="0"/>
              <a:t> apply –f k8s-prom-hpa/custom-metrics-</a:t>
            </a:r>
            <a:r>
              <a:rPr lang="en-US" dirty="0" err="1"/>
              <a:t>api</a:t>
            </a:r>
            <a:r>
              <a:rPr lang="en-US" dirty="0"/>
              <a:t>/</a:t>
            </a:r>
          </a:p>
        </p:txBody>
      </p:sp>
    </p:spTree>
    <p:extLst>
      <p:ext uri="{BB962C8B-B14F-4D97-AF65-F5344CB8AC3E}">
        <p14:creationId xmlns:p14="http://schemas.microsoft.com/office/powerpoint/2010/main" val="108357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D00B-2423-4047-BDF7-0EFF28C48C2D}"/>
              </a:ext>
            </a:extLst>
          </p:cNvPr>
          <p:cNvSpPr>
            <a:spLocks noGrp="1"/>
          </p:cNvSpPr>
          <p:nvPr>
            <p:ph type="title"/>
          </p:nvPr>
        </p:nvSpPr>
        <p:spPr/>
        <p:txBody>
          <a:bodyPr/>
          <a:lstStyle/>
          <a:p>
            <a:r>
              <a:rPr lang="en-US" dirty="0"/>
              <a:t>Check Adapter</a:t>
            </a:r>
          </a:p>
        </p:txBody>
      </p:sp>
      <p:sp>
        <p:nvSpPr>
          <p:cNvPr id="3" name="Content Placeholder 2">
            <a:extLst>
              <a:ext uri="{FF2B5EF4-FFF2-40B4-BE49-F238E27FC236}">
                <a16:creationId xmlns:a16="http://schemas.microsoft.com/office/drawing/2014/main" id="{51A72214-C390-8448-B2F1-0B95E38009FF}"/>
              </a:ext>
            </a:extLst>
          </p:cNvPr>
          <p:cNvSpPr>
            <a:spLocks noGrp="1"/>
          </p:cNvSpPr>
          <p:nvPr>
            <p:ph idx="1"/>
          </p:nvPr>
        </p:nvSpPr>
        <p:spPr>
          <a:xfrm>
            <a:off x="838200" y="1825625"/>
            <a:ext cx="6430505" cy="4351338"/>
          </a:xfrm>
        </p:spPr>
        <p:txBody>
          <a:bodyPr/>
          <a:lstStyle/>
          <a:p>
            <a:r>
              <a:rPr lang="en-US" dirty="0"/>
              <a:t>By running the following command, you should get all of the metrics integrated to the API. You can search for “</a:t>
            </a:r>
            <a:r>
              <a:rPr lang="en-US" dirty="0" err="1"/>
              <a:t>requests_per_second</a:t>
            </a:r>
            <a:r>
              <a:rPr lang="en-US" dirty="0"/>
              <a:t>”.</a:t>
            </a:r>
          </a:p>
          <a:p>
            <a:pPr marL="0" indent="0">
              <a:buNone/>
            </a:pPr>
            <a:r>
              <a:rPr lang="en-US" dirty="0" err="1"/>
              <a:t>kubectl</a:t>
            </a:r>
            <a:r>
              <a:rPr lang="en-US" dirty="0"/>
              <a:t> get --raw "/</a:t>
            </a:r>
            <a:r>
              <a:rPr lang="en-US" dirty="0" err="1"/>
              <a:t>apis</a:t>
            </a:r>
            <a:r>
              <a:rPr lang="en-US" dirty="0"/>
              <a:t>/custom.metrics.k8s.io/v1beta1" | </a:t>
            </a:r>
            <a:r>
              <a:rPr lang="en-US" dirty="0" err="1"/>
              <a:t>jq</a:t>
            </a:r>
            <a:r>
              <a:rPr lang="en-US" dirty="0"/>
              <a:t> .</a:t>
            </a:r>
          </a:p>
          <a:p>
            <a:pPr marL="0" indent="0">
              <a:buNone/>
            </a:pPr>
            <a:endParaRPr lang="en-US" dirty="0"/>
          </a:p>
        </p:txBody>
      </p:sp>
      <p:graphicFrame>
        <p:nvGraphicFramePr>
          <p:cNvPr id="4" name="Table 3">
            <a:extLst>
              <a:ext uri="{FF2B5EF4-FFF2-40B4-BE49-F238E27FC236}">
                <a16:creationId xmlns:a16="http://schemas.microsoft.com/office/drawing/2014/main" id="{801B5BFC-5C17-EA46-892F-324EE623685C}"/>
              </a:ext>
            </a:extLst>
          </p:cNvPr>
          <p:cNvGraphicFramePr>
            <a:graphicFrameLocks noGrp="1"/>
          </p:cNvGraphicFramePr>
          <p:nvPr>
            <p:extLst>
              <p:ext uri="{D42A27DB-BD31-4B8C-83A1-F6EECF244321}">
                <p14:modId xmlns:p14="http://schemas.microsoft.com/office/powerpoint/2010/main" val="1919104269"/>
              </p:ext>
            </p:extLst>
          </p:nvPr>
        </p:nvGraphicFramePr>
        <p:xfrm>
          <a:off x="7561614" y="1821203"/>
          <a:ext cx="3517736" cy="4355760"/>
        </p:xfrm>
        <a:graphic>
          <a:graphicData uri="http://schemas.openxmlformats.org/drawingml/2006/table">
            <a:tbl>
              <a:tblPr/>
              <a:tblGrid>
                <a:gridCol w="3517736">
                  <a:extLst>
                    <a:ext uri="{9D8B030D-6E8A-4147-A177-3AD203B41FA5}">
                      <a16:colId xmlns:a16="http://schemas.microsoft.com/office/drawing/2014/main" val="3221466178"/>
                    </a:ext>
                  </a:extLst>
                </a:gridCol>
              </a:tblGrid>
              <a:tr h="3973027">
                <a:tc>
                  <a:txBody>
                    <a:bodyPr/>
                    <a:lstStyle/>
                    <a:p>
                      <a:pPr rtl="0" fontAlgn="base">
                        <a:spcBef>
                          <a:spcPts val="0"/>
                        </a:spcBef>
                        <a:spcAft>
                          <a:spcPts val="0"/>
                        </a:spcAft>
                      </a:pP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"kind": </a:t>
                      </a:r>
                      <a:r>
                        <a:rPr lang="en-US" sz="900" b="0" i="0" u="none" strike="noStrike" dirty="0">
                          <a:solidFill>
                            <a:srgbClr val="A2FCA2"/>
                          </a:solidFill>
                          <a:effectLst/>
                          <a:latin typeface="Consolas" panose="020B0609020204030204" pitchFamily="49" charset="0"/>
                        </a:rPr>
                        <a:t>"</a:t>
                      </a:r>
                      <a:r>
                        <a:rPr lang="en-US" sz="900" b="0" i="0" u="none" strike="noStrike" dirty="0" err="1">
                          <a:solidFill>
                            <a:srgbClr val="A2FCA2"/>
                          </a:solidFill>
                          <a:effectLst/>
                          <a:latin typeface="Consolas" panose="020B0609020204030204" pitchFamily="49" charset="0"/>
                        </a:rPr>
                        <a:t>APIResourceList</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apiVersion</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"v1",</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groupVersion</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"custom.metrics.k8s.io/v1beta1",</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"resources":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"name": </a:t>
                      </a:r>
                      <a:r>
                        <a:rPr lang="en-US" sz="900" b="0" i="0" u="none" strike="noStrike" dirty="0">
                          <a:solidFill>
                            <a:srgbClr val="A2FCA2"/>
                          </a:solidFill>
                          <a:effectLst/>
                          <a:latin typeface="Consolas" panose="020B0609020204030204" pitchFamily="49" charset="0"/>
                        </a:rPr>
                        <a:t>"namespaces/</a:t>
                      </a:r>
                      <a:r>
                        <a:rPr lang="en-US" sz="900" b="0" i="0" u="none" strike="noStrike" dirty="0" err="1">
                          <a:solidFill>
                            <a:srgbClr val="A2FCA2"/>
                          </a:solidFill>
                          <a:effectLst/>
                          <a:latin typeface="Consolas" panose="020B0609020204030204" pitchFamily="49" charset="0"/>
                        </a:rPr>
                        <a:t>requests_per_second</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singularName</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namespaced</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false</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"kind": </a:t>
                      </a:r>
                      <a:r>
                        <a:rPr lang="en-US" sz="900" b="0" i="0" u="none" strike="noStrike" dirty="0">
                          <a:solidFill>
                            <a:srgbClr val="A2FCA2"/>
                          </a:solidFill>
                          <a:effectLst/>
                          <a:latin typeface="Consolas" panose="020B0609020204030204" pitchFamily="49" charset="0"/>
                        </a:rPr>
                        <a:t>"</a:t>
                      </a:r>
                      <a:r>
                        <a:rPr lang="en-US" sz="900" b="0" i="0" u="none" strike="noStrike" dirty="0" err="1">
                          <a:solidFill>
                            <a:srgbClr val="A2FCA2"/>
                          </a:solidFill>
                          <a:effectLst/>
                          <a:latin typeface="Consolas" panose="020B0609020204030204" pitchFamily="49" charset="0"/>
                        </a:rPr>
                        <a:t>MetricValueList</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"verbs":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"get"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"name": </a:t>
                      </a:r>
                      <a:r>
                        <a:rPr lang="en-US" sz="900" b="0" i="0" u="none" strike="noStrike" dirty="0">
                          <a:solidFill>
                            <a:srgbClr val="A2FCA2"/>
                          </a:solidFill>
                          <a:effectLst/>
                          <a:latin typeface="Consolas" panose="020B0609020204030204" pitchFamily="49" charset="0"/>
                        </a:rPr>
                        <a:t>"</a:t>
                      </a:r>
                      <a:r>
                        <a:rPr lang="en-US" sz="900" b="0" i="0" u="none" strike="noStrike" dirty="0" err="1">
                          <a:solidFill>
                            <a:srgbClr val="A2FCA2"/>
                          </a:solidFill>
                          <a:effectLst/>
                          <a:latin typeface="Consolas" panose="020B0609020204030204" pitchFamily="49" charset="0"/>
                        </a:rPr>
                        <a:t>deployments.apps</a:t>
                      </a:r>
                      <a:r>
                        <a:rPr lang="en-US" sz="900" b="0" i="0" u="none" strike="noStrike" dirty="0">
                          <a:solidFill>
                            <a:srgbClr val="A2FCA2"/>
                          </a:solidFill>
                          <a:effectLst/>
                          <a:latin typeface="Consolas" panose="020B0609020204030204" pitchFamily="49" charset="0"/>
                        </a:rPr>
                        <a:t>/</a:t>
                      </a:r>
                      <a:r>
                        <a:rPr lang="en-US" sz="900" b="0" i="0" u="none" strike="noStrike" dirty="0" err="1">
                          <a:solidFill>
                            <a:srgbClr val="A2FCA2"/>
                          </a:solidFill>
                          <a:effectLst/>
                          <a:latin typeface="Consolas" panose="020B0609020204030204" pitchFamily="49" charset="0"/>
                        </a:rPr>
                        <a:t>requests_per_second</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singularName</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namespaced</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true</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"kind": </a:t>
                      </a:r>
                      <a:r>
                        <a:rPr lang="en-US" sz="900" b="0" i="0" u="none" strike="noStrike" dirty="0">
                          <a:solidFill>
                            <a:srgbClr val="A2FCA2"/>
                          </a:solidFill>
                          <a:effectLst/>
                          <a:latin typeface="Consolas" panose="020B0609020204030204" pitchFamily="49" charset="0"/>
                        </a:rPr>
                        <a:t>"</a:t>
                      </a:r>
                      <a:r>
                        <a:rPr lang="en-US" sz="900" b="0" i="0" u="none" strike="noStrike" dirty="0" err="1">
                          <a:solidFill>
                            <a:srgbClr val="A2FCA2"/>
                          </a:solidFill>
                          <a:effectLst/>
                          <a:latin typeface="Consolas" panose="020B0609020204030204" pitchFamily="49" charset="0"/>
                        </a:rPr>
                        <a:t>MetricValueList</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"verbs":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"get"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br>
                        <a:rPr lang="en-US" sz="900" b="0" i="0" u="none" strike="noStrike" dirty="0">
                          <a:solidFill>
                            <a:srgbClr val="FFFFFF"/>
                          </a:solidFill>
                          <a:effectLst/>
                          <a:latin typeface="Consolas" panose="020B0609020204030204" pitchFamily="49" charset="0"/>
                        </a:rPr>
                      </a:br>
                      <a:br>
                        <a:rPr lang="en-US" sz="900" b="0" i="0" u="none" strike="noStrike" dirty="0">
                          <a:solidFill>
                            <a:srgbClr val="FFFFFF"/>
                          </a:solidFill>
                          <a:effectLst/>
                          <a:latin typeface="Consolas" panose="020B0609020204030204" pitchFamily="49" charset="0"/>
                        </a:rPr>
                      </a:br>
                      <a:endParaRPr lang="en-US" sz="900" b="0" i="0" u="none" strike="noStrike" dirty="0">
                        <a:solidFill>
                          <a:srgbClr val="FFFFFF"/>
                        </a:solidFill>
                        <a:effectLst/>
                        <a:latin typeface="Consolas" panose="020B0609020204030204" pitchFamily="49" charset="0"/>
                      </a:endParaRPr>
                    </a:p>
                  </a:txBody>
                  <a:tcPr marL="51900" marR="51900" marT="51900" marB="51900">
                    <a:lnL>
                      <a:noFill/>
                    </a:lnL>
                    <a:lnR>
                      <a:noFill/>
                    </a:lnR>
                    <a:lnT>
                      <a:noFill/>
                    </a:lnT>
                    <a:lnB>
                      <a:noFill/>
                    </a:lnB>
                    <a:solidFill>
                      <a:srgbClr val="333333"/>
                    </a:solidFill>
                  </a:tcPr>
                </a:tc>
                <a:extLst>
                  <a:ext uri="{0D108BD9-81ED-4DB2-BD59-A6C34878D82A}">
                    <a16:rowId xmlns:a16="http://schemas.microsoft.com/office/drawing/2014/main" val="3229907736"/>
                  </a:ext>
                </a:extLst>
              </a:tr>
            </a:tbl>
          </a:graphicData>
        </a:graphic>
      </p:graphicFrame>
      <p:sp>
        <p:nvSpPr>
          <p:cNvPr id="5" name="Rectangle 1">
            <a:extLst>
              <a:ext uri="{FF2B5EF4-FFF2-40B4-BE49-F238E27FC236}">
                <a16:creationId xmlns:a16="http://schemas.microsoft.com/office/drawing/2014/main" id="{C7352677-6813-F140-BDC4-F22632A58A39}"/>
              </a:ext>
            </a:extLst>
          </p:cNvPr>
          <p:cNvSpPr>
            <a:spLocks noChangeArrowheads="1"/>
          </p:cNvSpPr>
          <p:nvPr/>
        </p:nvSpPr>
        <p:spPr bwMode="auto">
          <a:xfrm>
            <a:off x="3224482" y="39997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6324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D762-D3C7-9D43-A285-91E272A9E53C}"/>
              </a:ext>
            </a:extLst>
          </p:cNvPr>
          <p:cNvSpPr>
            <a:spLocks noGrp="1"/>
          </p:cNvSpPr>
          <p:nvPr>
            <p:ph type="title"/>
          </p:nvPr>
        </p:nvSpPr>
        <p:spPr/>
        <p:txBody>
          <a:bodyPr/>
          <a:lstStyle/>
          <a:p>
            <a:r>
              <a:rPr lang="en-US" dirty="0"/>
              <a:t>Create Horizontal Pod </a:t>
            </a:r>
            <a:r>
              <a:rPr lang="en-US" dirty="0" err="1"/>
              <a:t>Autoscaler</a:t>
            </a:r>
            <a:endParaRPr lang="en-US" dirty="0"/>
          </a:p>
        </p:txBody>
      </p:sp>
      <p:sp>
        <p:nvSpPr>
          <p:cNvPr id="3" name="Content Placeholder 2">
            <a:extLst>
              <a:ext uri="{FF2B5EF4-FFF2-40B4-BE49-F238E27FC236}">
                <a16:creationId xmlns:a16="http://schemas.microsoft.com/office/drawing/2014/main" id="{3B946ACC-73DF-E442-BAAB-74BB7804CA49}"/>
              </a:ext>
            </a:extLst>
          </p:cNvPr>
          <p:cNvSpPr>
            <a:spLocks noGrp="1"/>
          </p:cNvSpPr>
          <p:nvPr>
            <p:ph idx="1"/>
          </p:nvPr>
        </p:nvSpPr>
        <p:spPr>
          <a:xfrm>
            <a:off x="838200" y="1825625"/>
            <a:ext cx="7623875" cy="4351338"/>
          </a:xfrm>
        </p:spPr>
        <p:txBody>
          <a:bodyPr>
            <a:normAutofit lnSpcReduction="10000"/>
          </a:bodyPr>
          <a:lstStyle/>
          <a:p>
            <a:r>
              <a:rPr lang="en-US" dirty="0"/>
              <a:t>Next we create the HPA which uses the metric to scale</a:t>
            </a:r>
          </a:p>
          <a:p>
            <a:r>
              <a:rPr lang="en-US" dirty="0"/>
              <a:t>This </a:t>
            </a:r>
            <a:r>
              <a:rPr lang="en-US" dirty="0" err="1"/>
              <a:t>yaml</a:t>
            </a:r>
            <a:r>
              <a:rPr lang="en-US" dirty="0"/>
              <a:t> creates an </a:t>
            </a:r>
            <a:r>
              <a:rPr lang="en-US" dirty="0" err="1"/>
              <a:t>hpa</a:t>
            </a:r>
            <a:r>
              <a:rPr lang="en-US" dirty="0"/>
              <a:t> connected to the airmiles deployment. It has a minimum of 1 replicas and a maximum of 10. </a:t>
            </a:r>
          </a:p>
          <a:p>
            <a:r>
              <a:rPr lang="en-US" dirty="0"/>
              <a:t>The target is 3. This means that when the </a:t>
            </a:r>
            <a:r>
              <a:rPr lang="en-US" dirty="0" err="1"/>
              <a:t>requests_per_second</a:t>
            </a:r>
            <a:r>
              <a:rPr lang="en-US" dirty="0"/>
              <a:t> is more than 3, the deployment will scale. This is an Average value, meaning the total number of </a:t>
            </a:r>
            <a:r>
              <a:rPr lang="en-US" dirty="0" err="1"/>
              <a:t>requests_per_second</a:t>
            </a:r>
            <a:r>
              <a:rPr lang="en-US" dirty="0"/>
              <a:t> will be divided by the amount of airmiles replicas.</a:t>
            </a:r>
          </a:p>
          <a:p>
            <a:pPr marL="0" indent="0">
              <a:buNone/>
            </a:pPr>
            <a:endParaRPr lang="en-US" dirty="0"/>
          </a:p>
        </p:txBody>
      </p:sp>
      <p:graphicFrame>
        <p:nvGraphicFramePr>
          <p:cNvPr id="4" name="Table 3">
            <a:extLst>
              <a:ext uri="{FF2B5EF4-FFF2-40B4-BE49-F238E27FC236}">
                <a16:creationId xmlns:a16="http://schemas.microsoft.com/office/drawing/2014/main" id="{55220731-4F1A-F942-8930-C3159D4A14C5}"/>
              </a:ext>
            </a:extLst>
          </p:cNvPr>
          <p:cNvGraphicFramePr>
            <a:graphicFrameLocks noGrp="1"/>
          </p:cNvGraphicFramePr>
          <p:nvPr>
            <p:extLst>
              <p:ext uri="{D42A27DB-BD31-4B8C-83A1-F6EECF244321}">
                <p14:modId xmlns:p14="http://schemas.microsoft.com/office/powerpoint/2010/main" val="959650169"/>
              </p:ext>
            </p:extLst>
          </p:nvPr>
        </p:nvGraphicFramePr>
        <p:xfrm>
          <a:off x="8599785" y="1825625"/>
          <a:ext cx="3132433" cy="4351338"/>
        </p:xfrm>
        <a:graphic>
          <a:graphicData uri="http://schemas.openxmlformats.org/drawingml/2006/table">
            <a:tbl>
              <a:tblPr/>
              <a:tblGrid>
                <a:gridCol w="3132433">
                  <a:extLst>
                    <a:ext uri="{9D8B030D-6E8A-4147-A177-3AD203B41FA5}">
                      <a16:colId xmlns:a16="http://schemas.microsoft.com/office/drawing/2014/main" val="1661868547"/>
                    </a:ext>
                  </a:extLst>
                </a:gridCol>
              </a:tblGrid>
              <a:tr h="4351338">
                <a:tc>
                  <a:txBody>
                    <a:bodyPr/>
                    <a:lstStyle/>
                    <a:p>
                      <a:pPr rtl="0" fontAlgn="t">
                        <a:spcBef>
                          <a:spcPts val="0"/>
                        </a:spcBef>
                        <a:spcAft>
                          <a:spcPts val="0"/>
                        </a:spcAft>
                      </a:pPr>
                      <a:r>
                        <a:rPr lang="en-US" sz="1000" b="0" i="0" u="none" strike="noStrike" dirty="0" err="1">
                          <a:solidFill>
                            <a:srgbClr val="FFFFFF"/>
                          </a:solidFill>
                          <a:effectLst/>
                          <a:latin typeface="Consolas" panose="020B0609020204030204" pitchFamily="49" charset="0"/>
                        </a:rPr>
                        <a:t>apiVersion</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autoscaling/v2beta2</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kind: </a:t>
                      </a:r>
                      <a:r>
                        <a:rPr lang="en-US" sz="1000" b="0" i="0" u="none" strike="noStrike" dirty="0" err="1">
                          <a:solidFill>
                            <a:srgbClr val="A2FCA2"/>
                          </a:solidFill>
                          <a:effectLst/>
                          <a:latin typeface="Consolas" panose="020B0609020204030204" pitchFamily="49" charset="0"/>
                        </a:rPr>
                        <a:t>HorizontalPodAutoscaler</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metadata:</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 </a:t>
                      </a:r>
                      <a:r>
                        <a:rPr lang="en-US" sz="1000" b="0" i="0" u="none" strike="noStrike" dirty="0">
                          <a:solidFill>
                            <a:srgbClr val="A2FCA2"/>
                          </a:solidFill>
                          <a:effectLst/>
                          <a:latin typeface="Consolas" panose="020B0609020204030204" pitchFamily="49" charset="0"/>
                        </a:rPr>
                        <a:t>airmiles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spec:</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scaleTargetRef</a:t>
                      </a:r>
                      <a:r>
                        <a:rPr lang="en-US" sz="1000" b="0" i="0" u="none" strike="noStrike" dirty="0">
                          <a:solidFill>
                            <a:srgbClr val="FFFFFF"/>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apiVersion</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apps/v1</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kind: </a:t>
                      </a:r>
                      <a:r>
                        <a:rPr lang="en-US" sz="1000" b="0" i="0" u="none" strike="noStrike" dirty="0">
                          <a:solidFill>
                            <a:srgbClr val="A2FCA2"/>
                          </a:solidFill>
                          <a:effectLst/>
                          <a:latin typeface="Consolas" panose="020B0609020204030204" pitchFamily="49" charset="0"/>
                        </a:rPr>
                        <a:t>Deployment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 </a:t>
                      </a:r>
                      <a:r>
                        <a:rPr lang="en-US" sz="1000" b="0" i="0" u="none" strike="noStrike" dirty="0">
                          <a:solidFill>
                            <a:srgbClr val="A2FCA2"/>
                          </a:solidFill>
                          <a:effectLst/>
                          <a:latin typeface="Consolas" panose="020B0609020204030204" pitchFamily="49" charset="0"/>
                        </a:rPr>
                        <a:t>airmiles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minReplicas</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D36363"/>
                          </a:solidFill>
                          <a:effectLst/>
                          <a:latin typeface="Consolas" panose="020B0609020204030204" pitchFamily="49" charset="0"/>
                        </a:rPr>
                        <a:t>1</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maxReplicas</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D36363"/>
                          </a:solidFill>
                          <a:effectLst/>
                          <a:latin typeface="Consolas" panose="020B0609020204030204" pitchFamily="49" charset="0"/>
                        </a:rPr>
                        <a:t>10</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metrics: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 type: </a:t>
                      </a:r>
                      <a:r>
                        <a:rPr lang="en-US" sz="1000" b="0" i="0" u="none" strike="noStrike" dirty="0">
                          <a:solidFill>
                            <a:srgbClr val="A2FCA2"/>
                          </a:solidFill>
                          <a:effectLst/>
                          <a:latin typeface="Consolas" panose="020B0609020204030204" pitchFamily="49" charset="0"/>
                        </a:rPr>
                        <a:t>Object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object: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metric:</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 </a:t>
                      </a:r>
                      <a:r>
                        <a:rPr lang="en-US" sz="1000" b="0" i="0" u="none" strike="noStrike" dirty="0" err="1">
                          <a:solidFill>
                            <a:srgbClr val="A2FCA2"/>
                          </a:solidFill>
                          <a:effectLst/>
                          <a:latin typeface="Consolas" panose="020B0609020204030204" pitchFamily="49" charset="0"/>
                        </a:rPr>
                        <a:t>requests_per_second</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describedObject</a:t>
                      </a:r>
                      <a:r>
                        <a:rPr lang="en-US" sz="1000" b="0" i="0" u="none" strike="noStrike" dirty="0">
                          <a:solidFill>
                            <a:srgbClr val="FFFFFF"/>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kind: </a:t>
                      </a:r>
                      <a:r>
                        <a:rPr lang="en-US" sz="1000" b="0" i="0" u="none" strike="noStrike" dirty="0">
                          <a:solidFill>
                            <a:srgbClr val="A2FCA2"/>
                          </a:solidFill>
                          <a:effectLst/>
                          <a:latin typeface="Consolas" panose="020B0609020204030204" pitchFamily="49" charset="0"/>
                        </a:rPr>
                        <a:t>Namespace</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namespace: </a:t>
                      </a:r>
                      <a:r>
                        <a:rPr lang="en-US" sz="1000" b="0" i="0" u="none" strike="noStrike" dirty="0">
                          <a:solidFill>
                            <a:srgbClr val="A2FCA2"/>
                          </a:solidFill>
                          <a:effectLst/>
                          <a:latin typeface="Consolas" panose="020B0609020204030204" pitchFamily="49" charset="0"/>
                        </a:rPr>
                        <a:t>default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 </a:t>
                      </a:r>
                      <a:r>
                        <a:rPr lang="en-US" sz="1000" b="0" i="0" u="none" strike="noStrike" dirty="0">
                          <a:solidFill>
                            <a:srgbClr val="A2FCA2"/>
                          </a:solidFill>
                          <a:effectLst/>
                          <a:latin typeface="Consolas" panose="020B0609020204030204" pitchFamily="49" charset="0"/>
                        </a:rPr>
                        <a:t>default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apiVersion</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/v1</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target: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type: </a:t>
                      </a:r>
                      <a:r>
                        <a:rPr lang="en-US" sz="1000" b="0" i="0" u="none" strike="noStrike" dirty="0" err="1">
                          <a:solidFill>
                            <a:srgbClr val="A2FCA2"/>
                          </a:solidFill>
                          <a:effectLst/>
                          <a:latin typeface="Consolas" panose="020B0609020204030204" pitchFamily="49" charset="0"/>
                        </a:rPr>
                        <a:t>AverageValue</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averageValue</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D36363"/>
                          </a:solidFill>
                          <a:effectLst/>
                          <a:latin typeface="Consolas" panose="020B0609020204030204" pitchFamily="49" charset="0"/>
                        </a:rPr>
                        <a:t>.003</a:t>
                      </a:r>
                      <a:r>
                        <a:rPr lang="en-US" sz="1000" b="0" i="0" u="none" strike="noStrike" dirty="0">
                          <a:solidFill>
                            <a:srgbClr val="A2FCA2"/>
                          </a:solidFill>
                          <a:effectLst/>
                          <a:latin typeface="Consolas" panose="020B0609020204030204" pitchFamily="49" charset="0"/>
                        </a:rPr>
                        <a:t>k</a:t>
                      </a:r>
                      <a:br>
                        <a:rPr lang="en-US" sz="1000" b="0" i="0" u="none" strike="noStrike" dirty="0">
                          <a:solidFill>
                            <a:srgbClr val="FFFFFF"/>
                          </a:solidFill>
                          <a:effectLst/>
                          <a:latin typeface="Consolas" panose="020B0609020204030204" pitchFamily="49" charset="0"/>
                        </a:rPr>
                      </a:br>
                      <a:br>
                        <a:rPr lang="en-US" sz="1000" b="0" i="0" u="none" strike="noStrike" dirty="0">
                          <a:solidFill>
                            <a:srgbClr val="FFFFFF"/>
                          </a:solidFill>
                          <a:effectLst/>
                          <a:latin typeface="Consolas" panose="020B0609020204030204" pitchFamily="49" charset="0"/>
                        </a:rPr>
                      </a:br>
                      <a:endParaRPr lang="en-US" sz="1700" dirty="0">
                        <a:effectLst/>
                      </a:endParaRPr>
                    </a:p>
                  </a:txBody>
                  <a:tcPr marL="60168" marR="60168" marT="60168" marB="60168">
                    <a:lnL>
                      <a:noFill/>
                    </a:lnL>
                    <a:lnR>
                      <a:noFill/>
                    </a:lnR>
                    <a:lnT>
                      <a:noFill/>
                    </a:lnT>
                    <a:lnB>
                      <a:noFill/>
                    </a:lnB>
                    <a:solidFill>
                      <a:srgbClr val="333333"/>
                    </a:solidFill>
                  </a:tcPr>
                </a:tc>
                <a:extLst>
                  <a:ext uri="{0D108BD9-81ED-4DB2-BD59-A6C34878D82A}">
                    <a16:rowId xmlns:a16="http://schemas.microsoft.com/office/drawing/2014/main" val="2997253130"/>
                  </a:ext>
                </a:extLst>
              </a:tr>
            </a:tbl>
          </a:graphicData>
        </a:graphic>
      </p:graphicFrame>
      <p:sp>
        <p:nvSpPr>
          <p:cNvPr id="5" name="Rectangle 1">
            <a:extLst>
              <a:ext uri="{FF2B5EF4-FFF2-40B4-BE49-F238E27FC236}">
                <a16:creationId xmlns:a16="http://schemas.microsoft.com/office/drawing/2014/main" id="{0EB84D4E-CC3F-B748-A4E4-9CB0E20CA933}"/>
              </a:ext>
            </a:extLst>
          </p:cNvPr>
          <p:cNvSpPr>
            <a:spLocks noChangeArrowheads="1"/>
          </p:cNvSpPr>
          <p:nvPr/>
        </p:nvSpPr>
        <p:spPr bwMode="auto">
          <a:xfrm>
            <a:off x="8600107" y="1454061"/>
            <a:ext cx="38329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8940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4917-2526-AB40-942A-FC5F4864F7DF}"/>
              </a:ext>
            </a:extLst>
          </p:cNvPr>
          <p:cNvSpPr>
            <a:spLocks noGrp="1"/>
          </p:cNvSpPr>
          <p:nvPr>
            <p:ph type="title"/>
          </p:nvPr>
        </p:nvSpPr>
        <p:spPr/>
        <p:txBody>
          <a:bodyPr/>
          <a:lstStyle/>
          <a:p>
            <a:r>
              <a:rPr lang="en-US" dirty="0"/>
              <a:t>Deploy the </a:t>
            </a:r>
            <a:r>
              <a:rPr lang="en-US" dirty="0" err="1"/>
              <a:t>hpa</a:t>
            </a:r>
            <a:endParaRPr lang="en-US" dirty="0"/>
          </a:p>
        </p:txBody>
      </p:sp>
      <p:sp>
        <p:nvSpPr>
          <p:cNvPr id="3" name="Content Placeholder 2">
            <a:extLst>
              <a:ext uri="{FF2B5EF4-FFF2-40B4-BE49-F238E27FC236}">
                <a16:creationId xmlns:a16="http://schemas.microsoft.com/office/drawing/2014/main" id="{9A8BB322-13E0-4B43-9DA1-2261695A5DCD}"/>
              </a:ext>
            </a:extLst>
          </p:cNvPr>
          <p:cNvSpPr>
            <a:spLocks noGrp="1"/>
          </p:cNvSpPr>
          <p:nvPr>
            <p:ph idx="1"/>
          </p:nvPr>
        </p:nvSpPr>
        <p:spPr/>
        <p:txBody>
          <a:bodyPr/>
          <a:lstStyle/>
          <a:p>
            <a:pPr marL="0" indent="0">
              <a:buNone/>
            </a:pPr>
            <a:r>
              <a:rPr lang="en-US" dirty="0" err="1"/>
              <a:t>Kubectl</a:t>
            </a:r>
            <a:r>
              <a:rPr lang="en-US" dirty="0"/>
              <a:t> apply -f </a:t>
            </a:r>
            <a:r>
              <a:rPr lang="en-US" dirty="0" err="1"/>
              <a:t>hpa.yaml</a:t>
            </a:r>
            <a:r>
              <a:rPr lang="en-US" dirty="0"/>
              <a:t> --validate=false</a:t>
            </a:r>
          </a:p>
          <a:p>
            <a:pPr marL="0" indent="0">
              <a:buNone/>
            </a:pPr>
            <a:endParaRPr lang="en-US" dirty="0"/>
          </a:p>
        </p:txBody>
      </p:sp>
    </p:spTree>
    <p:extLst>
      <p:ext uri="{BB962C8B-B14F-4D97-AF65-F5344CB8AC3E}">
        <p14:creationId xmlns:p14="http://schemas.microsoft.com/office/powerpoint/2010/main" val="1396000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A4C1B-4585-0B46-B612-4179143CE1FF}"/>
              </a:ext>
            </a:extLst>
          </p:cNvPr>
          <p:cNvSpPr>
            <a:spLocks noGrp="1"/>
          </p:cNvSpPr>
          <p:nvPr>
            <p:ph type="title"/>
          </p:nvPr>
        </p:nvSpPr>
        <p:spPr/>
        <p:txBody>
          <a:bodyPr/>
          <a:lstStyle/>
          <a:p>
            <a:r>
              <a:rPr lang="en-US" dirty="0"/>
              <a:t>Bookings Service</a:t>
            </a:r>
          </a:p>
        </p:txBody>
      </p:sp>
      <p:graphicFrame>
        <p:nvGraphicFramePr>
          <p:cNvPr id="4" name="Content Placeholder 3">
            <a:extLst>
              <a:ext uri="{FF2B5EF4-FFF2-40B4-BE49-F238E27FC236}">
                <a16:creationId xmlns:a16="http://schemas.microsoft.com/office/drawing/2014/main" id="{445A8D47-247B-AA47-A4AD-DAE158CB7D64}"/>
              </a:ext>
            </a:extLst>
          </p:cNvPr>
          <p:cNvGraphicFramePr>
            <a:graphicFrameLocks noGrp="1"/>
          </p:cNvGraphicFramePr>
          <p:nvPr>
            <p:ph idx="1"/>
            <p:extLst>
              <p:ext uri="{D42A27DB-BD31-4B8C-83A1-F6EECF244321}">
                <p14:modId xmlns:p14="http://schemas.microsoft.com/office/powerpoint/2010/main" val="1628209107"/>
              </p:ext>
            </p:extLst>
          </p:nvPr>
        </p:nvGraphicFramePr>
        <p:xfrm>
          <a:off x="7311969" y="1690688"/>
          <a:ext cx="4456698" cy="4591579"/>
        </p:xfrm>
        <a:graphic>
          <a:graphicData uri="http://schemas.openxmlformats.org/drawingml/2006/table">
            <a:tbl>
              <a:tblPr/>
              <a:tblGrid>
                <a:gridCol w="4456698">
                  <a:extLst>
                    <a:ext uri="{9D8B030D-6E8A-4147-A177-3AD203B41FA5}">
                      <a16:colId xmlns:a16="http://schemas.microsoft.com/office/drawing/2014/main" val="1134974677"/>
                    </a:ext>
                  </a:extLst>
                </a:gridCol>
              </a:tblGrid>
              <a:tr h="4591579">
                <a:tc>
                  <a:txBody>
                    <a:bodyPr/>
                    <a:lstStyle/>
                    <a:p>
                      <a:pPr rtl="0" fontAlgn="t">
                        <a:spcBef>
                          <a:spcPts val="0"/>
                        </a:spcBef>
                        <a:spcAft>
                          <a:spcPts val="0"/>
                        </a:spcAft>
                      </a:pPr>
                      <a:r>
                        <a:rPr lang="en-US" sz="900" b="0" i="0" u="none" strike="noStrike" dirty="0">
                          <a:solidFill>
                            <a:srgbClr val="FCC28C"/>
                          </a:solidFill>
                          <a:effectLst/>
                          <a:latin typeface="Consolas" panose="020B0609020204030204" pitchFamily="49" charset="0"/>
                        </a:rPr>
                        <a:t>from</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nameko.rpc</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import</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rpc</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CC28C"/>
                          </a:solidFill>
                          <a:effectLst/>
                          <a:latin typeface="Consolas" panose="020B0609020204030204" pitchFamily="49" charset="0"/>
                        </a:rPr>
                        <a:t>from</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nameko_redis</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import</a:t>
                      </a:r>
                      <a:r>
                        <a:rPr lang="en-US" sz="900" b="0" i="0" u="none" strike="noStrike" dirty="0">
                          <a:solidFill>
                            <a:srgbClr val="FFFFFF"/>
                          </a:solidFill>
                          <a:effectLst/>
                          <a:latin typeface="Consolas" panose="020B0609020204030204" pitchFamily="49" charset="0"/>
                        </a:rPr>
                        <a:t> Redis</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CC28C"/>
                          </a:solidFill>
                          <a:effectLst/>
                          <a:latin typeface="Consolas" panose="020B0609020204030204" pitchFamily="49" charset="0"/>
                        </a:rPr>
                        <a:t>import</a:t>
                      </a:r>
                      <a:r>
                        <a:rPr lang="en-US" sz="900" b="0" i="0" u="none" strike="noStrike" dirty="0">
                          <a:solidFill>
                            <a:srgbClr val="FFFFFF"/>
                          </a:solidFill>
                          <a:effectLst/>
                          <a:latin typeface="Consolas" panose="020B0609020204030204" pitchFamily="49" charset="0"/>
                        </a:rPr>
                        <a:t> json</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CC28C"/>
                          </a:solidFill>
                          <a:effectLst/>
                          <a:latin typeface="Consolas" panose="020B0609020204030204" pitchFamily="49" charset="0"/>
                        </a:rPr>
                        <a:t>from</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nameko.rpc</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import</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RpcProxy</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CC28C"/>
                          </a:solidFill>
                          <a:effectLst/>
                          <a:latin typeface="Consolas" panose="020B0609020204030204" pitchFamily="49" charset="0"/>
                        </a:rPr>
                        <a:t>from</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prometheus_client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import</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start_http_server</a:t>
                      </a:r>
                      <a:r>
                        <a:rPr lang="en-US" sz="900" b="0" i="0" u="none" strike="noStrike" dirty="0">
                          <a:solidFill>
                            <a:srgbClr val="FFFFFF"/>
                          </a:solidFill>
                          <a:effectLst/>
                          <a:latin typeface="Consolas" panose="020B0609020204030204" pitchFamily="49" charset="0"/>
                        </a:rPr>
                        <a:t>, Counter</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c = Counter(</a:t>
                      </a:r>
                      <a:r>
                        <a:rPr lang="en-US" sz="900" b="0" i="0" u="none" strike="noStrike" dirty="0">
                          <a:solidFill>
                            <a:srgbClr val="A2FCA2"/>
                          </a:solidFill>
                          <a:effectLst/>
                          <a:latin typeface="Consolas" panose="020B0609020204030204" pitchFamily="49" charset="0"/>
                        </a:rPr>
                        <a:t>'</a:t>
                      </a:r>
                      <a:r>
                        <a:rPr lang="en-US" sz="900" b="0" i="0" u="none" strike="noStrike" dirty="0" err="1">
                          <a:solidFill>
                            <a:srgbClr val="A2FCA2"/>
                          </a:solidFill>
                          <a:effectLst/>
                          <a:latin typeface="Consolas" panose="020B0609020204030204" pitchFamily="49" charset="0"/>
                        </a:rPr>
                        <a:t>requests_total</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'Total number of post requests'</a:t>
                      </a:r>
                      <a:r>
                        <a:rPr lang="en-US" sz="900" b="0" i="0" u="none" strike="noStrike" dirty="0">
                          <a:solidFill>
                            <a:srgbClr val="FFFFFF"/>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br>
                        <a:rPr lang="en-US" sz="900" b="0" i="0" u="none" strike="noStrike" dirty="0">
                          <a:solidFill>
                            <a:srgbClr val="FFFFFF"/>
                          </a:solidFill>
                          <a:effectLst/>
                          <a:latin typeface="Consolas" panose="020B0609020204030204" pitchFamily="49" charset="0"/>
                        </a:rPr>
                      </a:br>
                      <a:r>
                        <a:rPr lang="en-US" sz="900" b="0" i="0" u="none" strike="noStrike" dirty="0">
                          <a:solidFill>
                            <a:srgbClr val="FCC28C"/>
                          </a:solidFill>
                          <a:effectLst/>
                          <a:latin typeface="Consolas" panose="020B0609020204030204" pitchFamily="49" charset="0"/>
                        </a:rPr>
                        <a:t>class</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AA"/>
                          </a:solidFill>
                          <a:effectLst/>
                          <a:latin typeface="Consolas" panose="020B0609020204030204" pitchFamily="49" charset="0"/>
                        </a:rPr>
                        <a:t>BookingsService</a:t>
                      </a:r>
                      <a:r>
                        <a:rPr lang="en-US" sz="900" b="0" i="0" u="none" strike="noStrike" dirty="0">
                          <a:solidFill>
                            <a:srgbClr val="FFFFFF"/>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name = </a:t>
                      </a:r>
                      <a:r>
                        <a:rPr lang="en-US" sz="900" b="0" i="0" u="none" strike="noStrike" dirty="0">
                          <a:solidFill>
                            <a:srgbClr val="A2FCA2"/>
                          </a:solidFill>
                          <a:effectLst/>
                          <a:latin typeface="Consolas" panose="020B0609020204030204" pitchFamily="49" charset="0"/>
                        </a:rPr>
                        <a:t>"</a:t>
                      </a:r>
                      <a:r>
                        <a:rPr lang="en-US" sz="900" b="0" i="0" u="none" strike="noStrike" dirty="0" err="1">
                          <a:solidFill>
                            <a:srgbClr val="A2FCA2"/>
                          </a:solidFill>
                          <a:effectLst/>
                          <a:latin typeface="Consolas" panose="020B0609020204030204" pitchFamily="49" charset="0"/>
                        </a:rPr>
                        <a:t>bookings_service</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redis</a:t>
                      </a:r>
                      <a:r>
                        <a:rPr lang="en-US" sz="900" b="0" i="0" u="none" strike="noStrike" dirty="0">
                          <a:solidFill>
                            <a:srgbClr val="FFFFFF"/>
                          </a:solidFill>
                          <a:effectLst/>
                          <a:latin typeface="Consolas" panose="020B0609020204030204" pitchFamily="49" charset="0"/>
                        </a:rPr>
                        <a:t> = Redis(</a:t>
                      </a:r>
                      <a:r>
                        <a:rPr lang="en-US" sz="900" b="0" i="0" u="none" strike="noStrike" dirty="0">
                          <a:solidFill>
                            <a:srgbClr val="A2FCA2"/>
                          </a:solidFill>
                          <a:effectLst/>
                          <a:latin typeface="Consolas" panose="020B0609020204030204" pitchFamily="49" charset="0"/>
                        </a:rPr>
                        <a:t>"</a:t>
                      </a:r>
                      <a:r>
                        <a:rPr lang="en-US" sz="900" b="0" i="0" u="none" strike="noStrike" dirty="0" err="1">
                          <a:solidFill>
                            <a:srgbClr val="A2FCA2"/>
                          </a:solidFill>
                          <a:effectLst/>
                          <a:latin typeface="Consolas" panose="020B0609020204030204" pitchFamily="49" charset="0"/>
                        </a:rPr>
                        <a:t>bookings_db</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airmiles_rpc</a:t>
                      </a:r>
                      <a:r>
                        <a:rPr lang="en-US" sz="900" b="0" i="0" u="none" strike="noStrike" dirty="0">
                          <a:solidFill>
                            <a:srgbClr val="FFFFFF"/>
                          </a:solidFill>
                          <a:effectLst/>
                          <a:latin typeface="Consolas" panose="020B0609020204030204" pitchFamily="49" charset="0"/>
                        </a:rPr>
                        <a:t> = </a:t>
                      </a:r>
                      <a:r>
                        <a:rPr lang="en-US" sz="900" b="0" i="0" u="none" strike="noStrike" dirty="0" err="1">
                          <a:solidFill>
                            <a:srgbClr val="FFFFFF"/>
                          </a:solidFill>
                          <a:effectLst/>
                          <a:latin typeface="Consolas" panose="020B0609020204030204" pitchFamily="49" charset="0"/>
                        </a:rPr>
                        <a:t>RpcProxy</a:t>
                      </a:r>
                      <a:r>
                        <a:rPr lang="en-US" sz="900" b="0" i="0" u="none" strike="noStrike" dirty="0">
                          <a:solidFill>
                            <a:srgbClr val="FFFFFF"/>
                          </a:solidFill>
                          <a:effectLst/>
                          <a:latin typeface="Consolas" panose="020B0609020204030204" pitchFamily="49" charset="0"/>
                        </a:rPr>
                        <a:t>(</a:t>
                      </a:r>
                      <a:r>
                        <a:rPr lang="en-US" sz="900" b="0" i="0" u="none" strike="noStrike" dirty="0">
                          <a:solidFill>
                            <a:srgbClr val="A2FCA2"/>
                          </a:solidFill>
                          <a:effectLst/>
                          <a:latin typeface="Consolas" panose="020B0609020204030204" pitchFamily="49" charset="0"/>
                        </a:rPr>
                        <a:t>'</a:t>
                      </a:r>
                      <a:r>
                        <a:rPr lang="en-US" sz="900" b="0" i="0" u="none" strike="noStrike" dirty="0" err="1">
                          <a:solidFill>
                            <a:srgbClr val="A2FCA2"/>
                          </a:solidFill>
                          <a:effectLst/>
                          <a:latin typeface="Consolas" panose="020B0609020204030204" pitchFamily="49" charset="0"/>
                        </a:rPr>
                        <a:t>airmiles_service</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start_http_server</a:t>
                      </a:r>
                      <a:r>
                        <a:rPr lang="en-US" sz="900" b="0" i="0" u="none" strike="noStrike" dirty="0">
                          <a:solidFill>
                            <a:srgbClr val="FFFFFF"/>
                          </a:solidFill>
                          <a:effectLst/>
                          <a:latin typeface="Consolas" panose="020B0609020204030204" pitchFamily="49" charset="0"/>
                        </a:rPr>
                        <a:t>(</a:t>
                      </a:r>
                      <a:r>
                        <a:rPr lang="en-US" sz="900" b="0" i="0" u="none" strike="noStrike" dirty="0">
                          <a:solidFill>
                            <a:srgbClr val="D36363"/>
                          </a:solidFill>
                          <a:effectLst/>
                          <a:latin typeface="Consolas" panose="020B0609020204030204" pitchFamily="49" charset="0"/>
                        </a:rPr>
                        <a:t>8000</a:t>
                      </a:r>
                      <a:r>
                        <a:rPr lang="en-US" sz="900" b="0" i="0" u="none" strike="noStrike" dirty="0">
                          <a:solidFill>
                            <a:srgbClr val="FFFFFF"/>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br>
                        <a:rPr lang="en-US" sz="900" b="0" i="0" u="none" strike="noStrike" dirty="0">
                          <a:solidFill>
                            <a:srgbClr val="FFFFFF"/>
                          </a:solidFill>
                          <a:effectLst/>
                          <a:latin typeface="Consolas" panose="020B0609020204030204" pitchFamily="49" charset="0"/>
                        </a:rPr>
                      </a:br>
                      <a:r>
                        <a:rPr lang="en-US" sz="900" b="0" i="0" u="none" strike="noStrike" dirty="0">
                          <a:solidFill>
                            <a:srgbClr val="FC9B9B"/>
                          </a:solidFill>
                          <a:effectLst/>
                          <a:latin typeface="Consolas" panose="020B0609020204030204" pitchFamily="49" charset="0"/>
                        </a:rPr>
                        <a:t>  @</a:t>
                      </a:r>
                      <a:r>
                        <a:rPr lang="en-US" sz="900" b="0" i="0" u="none" strike="noStrike" dirty="0" err="1">
                          <a:solidFill>
                            <a:srgbClr val="FC9B9B"/>
                          </a:solidFill>
                          <a:effectLst/>
                          <a:latin typeface="Consolas" panose="020B0609020204030204" pitchFamily="49" charset="0"/>
                        </a:rPr>
                        <a:t>rpc</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def</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FFFAA"/>
                          </a:solidFill>
                          <a:effectLst/>
                          <a:latin typeface="Consolas" panose="020B0609020204030204" pitchFamily="49" charset="0"/>
                        </a:rPr>
                        <a:t>get</a:t>
                      </a:r>
                      <a:r>
                        <a:rPr lang="en-US" sz="900" b="0" i="0" u="none" strike="noStrike" dirty="0">
                          <a:solidFill>
                            <a:srgbClr val="FFFFFF"/>
                          </a:solidFill>
                          <a:effectLst/>
                          <a:latin typeface="Consolas" panose="020B0609020204030204" pitchFamily="49" charset="0"/>
                        </a:rPr>
                        <a:t>(self, name):</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airports = </a:t>
                      </a:r>
                      <a:r>
                        <a:rPr lang="en-US" sz="900" b="0" i="0" u="none" strike="noStrike" dirty="0" err="1">
                          <a:solidFill>
                            <a:srgbClr val="FFFFFF"/>
                          </a:solidFill>
                          <a:effectLst/>
                          <a:latin typeface="Consolas" panose="020B0609020204030204" pitchFamily="49" charset="0"/>
                        </a:rPr>
                        <a:t>self.redis.get</a:t>
                      </a:r>
                      <a:r>
                        <a:rPr lang="en-US" sz="900" b="0" i="0" u="none" strike="noStrike" dirty="0">
                          <a:solidFill>
                            <a:srgbClr val="FFFFFF"/>
                          </a:solidFill>
                          <a:effectLst/>
                          <a:latin typeface="Consolas" panose="020B0609020204030204" pitchFamily="49" charset="0"/>
                        </a:rPr>
                        <a:t>(name)</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return</a:t>
                      </a:r>
                      <a:r>
                        <a:rPr lang="en-US" sz="900" b="0" i="0" u="none" strike="noStrike" dirty="0">
                          <a:solidFill>
                            <a:srgbClr val="FFFFFF"/>
                          </a:solidFill>
                          <a:effectLst/>
                          <a:latin typeface="Consolas" panose="020B0609020204030204" pitchFamily="49" charset="0"/>
                        </a:rPr>
                        <a:t> airports</a:t>
                      </a:r>
                      <a:br>
                        <a:rPr lang="en-US" sz="900" b="0" i="0" u="none" strike="noStrike" dirty="0">
                          <a:solidFill>
                            <a:srgbClr val="FFFFFF"/>
                          </a:solidFill>
                          <a:effectLst/>
                          <a:latin typeface="Consolas" panose="020B0609020204030204" pitchFamily="49" charset="0"/>
                        </a:rPr>
                      </a:br>
                      <a:br>
                        <a:rPr lang="en-US" sz="900" b="0" i="0" u="none" strike="noStrike" dirty="0">
                          <a:solidFill>
                            <a:srgbClr val="FFFFFF"/>
                          </a:solidFill>
                          <a:effectLst/>
                          <a:latin typeface="Consolas" panose="020B0609020204030204" pitchFamily="49" charset="0"/>
                        </a:rPr>
                      </a:br>
                      <a:br>
                        <a:rPr lang="en-US" sz="900" b="0" i="0" u="none" strike="noStrike" dirty="0">
                          <a:solidFill>
                            <a:srgbClr val="FFFFFF"/>
                          </a:solidFill>
                          <a:effectLst/>
                          <a:latin typeface="Consolas" panose="020B0609020204030204" pitchFamily="49" charset="0"/>
                        </a:rPr>
                      </a:br>
                      <a:r>
                        <a:rPr lang="en-US" sz="900" b="0" i="0" u="none" strike="noStrike" dirty="0">
                          <a:solidFill>
                            <a:srgbClr val="FC9B9B"/>
                          </a:solidFill>
                          <a:effectLst/>
                          <a:latin typeface="Consolas" panose="020B0609020204030204" pitchFamily="49" charset="0"/>
                        </a:rPr>
                        <a:t>  @</a:t>
                      </a:r>
                      <a:r>
                        <a:rPr lang="en-US" sz="900" b="0" i="0" u="none" strike="noStrike" dirty="0" err="1">
                          <a:solidFill>
                            <a:srgbClr val="FC9B9B"/>
                          </a:solidFill>
                          <a:effectLst/>
                          <a:latin typeface="Consolas" panose="020B0609020204030204" pitchFamily="49" charset="0"/>
                        </a:rPr>
                        <a:t>rpc</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def</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FFFAA"/>
                          </a:solidFill>
                          <a:effectLst/>
                          <a:latin typeface="Consolas" panose="020B0609020204030204" pitchFamily="49" charset="0"/>
                        </a:rPr>
                        <a:t>create</a:t>
                      </a:r>
                      <a:r>
                        <a:rPr lang="en-US" sz="900" b="0" i="0" u="none" strike="noStrike" dirty="0">
                          <a:solidFill>
                            <a:srgbClr val="FFFFFF"/>
                          </a:solidFill>
                          <a:effectLst/>
                          <a:latin typeface="Consolas" panose="020B0609020204030204" pitchFamily="49" charset="0"/>
                        </a:rPr>
                        <a:t>(self, name, </a:t>
                      </a:r>
                      <a:r>
                        <a:rPr lang="en-US" sz="900" b="0" i="0" u="none" strike="noStrike" dirty="0" err="1">
                          <a:solidFill>
                            <a:srgbClr val="FFFFFF"/>
                          </a:solidFill>
                          <a:effectLst/>
                          <a:latin typeface="Consolas" panose="020B0609020204030204" pitchFamily="49" charset="0"/>
                        </a:rPr>
                        <a:t>from_airport</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to_airport</a:t>
                      </a:r>
                      <a:r>
                        <a:rPr lang="en-US" sz="900" b="0" i="0" u="none" strike="noStrike" dirty="0">
                          <a:solidFill>
                            <a:srgbClr val="FFFFFF"/>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global</a:t>
                      </a:r>
                      <a:r>
                        <a:rPr lang="en-US" sz="900" b="0" i="0" u="none" strike="noStrike" dirty="0">
                          <a:solidFill>
                            <a:srgbClr val="FFFFFF"/>
                          </a:solidFill>
                          <a:effectLst/>
                          <a:latin typeface="Consolas" panose="020B0609020204030204" pitchFamily="49" charset="0"/>
                        </a:rPr>
                        <a:t> c</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c.inc</a:t>
                      </a:r>
                      <a:r>
                        <a:rPr lang="en-US" sz="900" b="0" i="0" u="none" strike="noStrike" dirty="0">
                          <a:solidFill>
                            <a:srgbClr val="FFFFFF"/>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self.redis.set</a:t>
                      </a:r>
                      <a:r>
                        <a:rPr lang="en-US" sz="900" b="0" i="0" u="none" strike="noStrike" dirty="0">
                          <a:solidFill>
                            <a:srgbClr val="FFFFFF"/>
                          </a:solidFill>
                          <a:effectLst/>
                          <a:latin typeface="Consolas" panose="020B0609020204030204" pitchFamily="49" charset="0"/>
                        </a:rPr>
                        <a:t>(name, </a:t>
                      </a:r>
                      <a:r>
                        <a:rPr lang="en-US" sz="900" b="0" i="0" u="none" strike="noStrike" dirty="0" err="1">
                          <a:solidFill>
                            <a:srgbClr val="FFFFFF"/>
                          </a:solidFill>
                          <a:effectLst/>
                          <a:latin typeface="Consolas" panose="020B0609020204030204" pitchFamily="49" charset="0"/>
                        </a:rPr>
                        <a:t>json.dumps</a:t>
                      </a:r>
                      <a:r>
                        <a:rPr lang="en-US" sz="900" b="0" i="0" u="none" strike="noStrike" dirty="0">
                          <a:solidFill>
                            <a:srgbClr val="FFFFFF"/>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"from"</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from_airport</a:t>
                      </a:r>
                      <a:r>
                        <a:rPr lang="en-US" sz="900" b="0" i="0" u="none" strike="noStrike" dirty="0">
                          <a:solidFill>
                            <a:srgbClr val="FFFFFF"/>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"to"</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to_airport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miles = </a:t>
                      </a:r>
                      <a:r>
                        <a:rPr lang="en-US" sz="900" b="0" i="0" u="none" strike="noStrike" dirty="0" err="1">
                          <a:solidFill>
                            <a:srgbClr val="FFFFFF"/>
                          </a:solidFill>
                          <a:effectLst/>
                          <a:latin typeface="Consolas" panose="020B0609020204030204" pitchFamily="49" charset="0"/>
                        </a:rPr>
                        <a:t>self.airmiles_rpc.create</a:t>
                      </a:r>
                      <a:r>
                        <a:rPr lang="en-US" sz="900" b="0" i="0" u="none" strike="noStrike" dirty="0">
                          <a:solidFill>
                            <a:srgbClr val="FFFFFF"/>
                          </a:solidFill>
                          <a:effectLst/>
                          <a:latin typeface="Consolas" panose="020B0609020204030204" pitchFamily="49" charset="0"/>
                        </a:rPr>
                        <a:t>(name)</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return</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"trip created and "</a:t>
                      </a:r>
                      <a:r>
                        <a:rPr lang="en-US" sz="900" b="0" i="0" u="none" strike="noStrike" dirty="0">
                          <a:solidFill>
                            <a:srgbClr val="FFFFFF"/>
                          </a:solidFill>
                          <a:effectLst/>
                          <a:latin typeface="Consolas" panose="020B0609020204030204" pitchFamily="49" charset="0"/>
                        </a:rPr>
                        <a:t> + miles + </a:t>
                      </a:r>
                      <a:r>
                        <a:rPr lang="en-US" sz="900" b="0" i="0" u="none" strike="noStrike" dirty="0">
                          <a:solidFill>
                            <a:srgbClr val="A2FCA2"/>
                          </a:solidFill>
                          <a:effectLst/>
                          <a:latin typeface="Consolas" panose="020B0609020204030204" pitchFamily="49" charset="0"/>
                        </a:rPr>
                        <a:t>" miles added to account"</a:t>
                      </a:r>
                      <a:br>
                        <a:rPr lang="en-US" sz="900" b="0" i="0" u="none" strike="noStrike" dirty="0">
                          <a:solidFill>
                            <a:srgbClr val="FFFFFF"/>
                          </a:solidFill>
                          <a:effectLst/>
                          <a:latin typeface="Consolas" panose="020B0609020204030204" pitchFamily="49" charset="0"/>
                        </a:rPr>
                      </a:br>
                      <a:br>
                        <a:rPr lang="en-US" sz="900" b="0" i="0" u="none" strike="noStrike" dirty="0">
                          <a:solidFill>
                            <a:srgbClr val="FFFFFF"/>
                          </a:solidFill>
                          <a:effectLst/>
                          <a:latin typeface="Consolas" panose="020B0609020204030204" pitchFamily="49" charset="0"/>
                        </a:rPr>
                      </a:br>
                      <a:endParaRPr lang="en-US" sz="1400" dirty="0">
                        <a:effectLst/>
                      </a:endParaRPr>
                    </a:p>
                  </a:txBody>
                  <a:tcPr marL="49357" marR="49357" marT="49357" marB="49357">
                    <a:lnL>
                      <a:noFill/>
                    </a:lnL>
                    <a:lnR>
                      <a:noFill/>
                    </a:lnR>
                    <a:lnT>
                      <a:noFill/>
                    </a:lnT>
                    <a:lnB>
                      <a:noFill/>
                    </a:lnB>
                    <a:solidFill>
                      <a:srgbClr val="333333"/>
                    </a:solidFill>
                  </a:tcPr>
                </a:tc>
                <a:extLst>
                  <a:ext uri="{0D108BD9-81ED-4DB2-BD59-A6C34878D82A}">
                    <a16:rowId xmlns:a16="http://schemas.microsoft.com/office/drawing/2014/main" val="458329540"/>
                  </a:ext>
                </a:extLst>
              </a:tr>
            </a:tbl>
          </a:graphicData>
        </a:graphic>
      </p:graphicFrame>
      <p:sp>
        <p:nvSpPr>
          <p:cNvPr id="5" name="Rectangle 1">
            <a:extLst>
              <a:ext uri="{FF2B5EF4-FFF2-40B4-BE49-F238E27FC236}">
                <a16:creationId xmlns:a16="http://schemas.microsoft.com/office/drawing/2014/main" id="{AEE8C42B-C213-2A42-8046-B1A6C9227000}"/>
              </a:ext>
            </a:extLst>
          </p:cNvPr>
          <p:cNvSpPr>
            <a:spLocks noChangeArrowheads="1"/>
          </p:cNvSpPr>
          <p:nvPr/>
        </p:nvSpPr>
        <p:spPr bwMode="auto">
          <a:xfrm>
            <a:off x="5302751" y="-398774"/>
            <a:ext cx="664778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152A00DF-766E-684B-AB67-B0B9C45F467F}"/>
              </a:ext>
            </a:extLst>
          </p:cNvPr>
          <p:cNvSpPr txBox="1"/>
          <p:nvPr/>
        </p:nvSpPr>
        <p:spPr>
          <a:xfrm>
            <a:off x="694267" y="1565454"/>
            <a:ext cx="58420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 booking service create() function receives messages from the Gateway service and stores the information in a </a:t>
            </a:r>
            <a:r>
              <a:rPr lang="en-US" dirty="0" err="1"/>
              <a:t>redis</a:t>
            </a:r>
            <a:r>
              <a:rPr lang="en-US" dirty="0"/>
              <a:t> database.</a:t>
            </a:r>
          </a:p>
          <a:p>
            <a:pPr marL="285750" indent="-285750">
              <a:buFont typeface="Arial" panose="020B0604020202020204" pitchFamily="34" charset="0"/>
              <a:buChar char="•"/>
            </a:pPr>
            <a:r>
              <a:rPr lang="en-US" dirty="0"/>
              <a:t>It sends a message to the airmiles service to assign a certain amount of miles to the name associated with the booking created.</a:t>
            </a:r>
          </a:p>
          <a:p>
            <a:pPr marL="285750" indent="-285750">
              <a:buFont typeface="Arial" panose="020B0604020202020204" pitchFamily="34" charset="0"/>
              <a:buChar char="•"/>
            </a:pPr>
            <a:r>
              <a:rPr lang="en-US" dirty="0"/>
              <a:t>The bookings service uses the Prometheus client to count the number of times the create() function is called. This metric is assigned the name: “</a:t>
            </a:r>
            <a:r>
              <a:rPr lang="en-US" dirty="0" err="1"/>
              <a:t>requests_total</a:t>
            </a:r>
            <a:r>
              <a:rPr lang="en-US" dirty="0"/>
              <a:t>” and is exported to port 8000 to be scraped by Prometheus.</a:t>
            </a:r>
          </a:p>
          <a:p>
            <a:pPr marL="285750" indent="-285750">
              <a:buFont typeface="Arial" panose="020B0604020202020204" pitchFamily="34" charset="0"/>
              <a:buChar char="•"/>
            </a:pPr>
            <a:r>
              <a:rPr lang="en-US" dirty="0"/>
              <a:t>Prometheus Client: </a:t>
            </a:r>
            <a:r>
              <a:rPr lang="en-US" dirty="0">
                <a:hlinkClick r:id="rId2"/>
              </a:rPr>
              <a:t>https://github.com/prometheus/client_python</a:t>
            </a:r>
            <a:endParaRPr lang="en-US" dirty="0"/>
          </a:p>
        </p:txBody>
      </p:sp>
    </p:spTree>
    <p:extLst>
      <p:ext uri="{BB962C8B-B14F-4D97-AF65-F5344CB8AC3E}">
        <p14:creationId xmlns:p14="http://schemas.microsoft.com/office/powerpoint/2010/main" val="3705907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65A6-7109-3943-8AC1-B77250836849}"/>
              </a:ext>
            </a:extLst>
          </p:cNvPr>
          <p:cNvSpPr>
            <a:spLocks noGrp="1"/>
          </p:cNvSpPr>
          <p:nvPr>
            <p:ph type="title"/>
          </p:nvPr>
        </p:nvSpPr>
        <p:spPr/>
        <p:txBody>
          <a:bodyPr/>
          <a:lstStyle/>
          <a:p>
            <a:r>
              <a:rPr lang="en-US" dirty="0"/>
              <a:t>Check to see if deployed properly</a:t>
            </a:r>
          </a:p>
        </p:txBody>
      </p:sp>
      <p:pic>
        <p:nvPicPr>
          <p:cNvPr id="5" name="Content Placeholder 4" descr="A screenshot of a cell phone&#10;&#10;Description automatically generated">
            <a:extLst>
              <a:ext uri="{FF2B5EF4-FFF2-40B4-BE49-F238E27FC236}">
                <a16:creationId xmlns:a16="http://schemas.microsoft.com/office/drawing/2014/main" id="{6B86C4D2-833E-DB4A-B48A-AF3797F2BB5D}"/>
              </a:ext>
            </a:extLst>
          </p:cNvPr>
          <p:cNvPicPr>
            <a:picLocks noGrp="1" noChangeAspect="1"/>
          </p:cNvPicPr>
          <p:nvPr>
            <p:ph idx="1"/>
          </p:nvPr>
        </p:nvPicPr>
        <p:blipFill>
          <a:blip r:embed="rId2"/>
          <a:stretch>
            <a:fillRect/>
          </a:stretch>
        </p:blipFill>
        <p:spPr>
          <a:xfrm>
            <a:off x="838200" y="2908334"/>
            <a:ext cx="10515600" cy="3425785"/>
          </a:xfrm>
        </p:spPr>
      </p:pic>
      <p:sp>
        <p:nvSpPr>
          <p:cNvPr id="7" name="TextBox 6">
            <a:extLst>
              <a:ext uri="{FF2B5EF4-FFF2-40B4-BE49-F238E27FC236}">
                <a16:creationId xmlns:a16="http://schemas.microsoft.com/office/drawing/2014/main" id="{A8FAEBB6-E058-0C48-9452-C373662FBFBA}"/>
              </a:ext>
            </a:extLst>
          </p:cNvPr>
          <p:cNvSpPr txBox="1"/>
          <p:nvPr/>
        </p:nvSpPr>
        <p:spPr>
          <a:xfrm>
            <a:off x="838200" y="1772154"/>
            <a:ext cx="3149708" cy="369332"/>
          </a:xfrm>
          <a:prstGeom prst="rect">
            <a:avLst/>
          </a:prstGeom>
          <a:noFill/>
        </p:spPr>
        <p:txBody>
          <a:bodyPr wrap="none" rtlCol="0">
            <a:spAutoFit/>
          </a:bodyPr>
          <a:lstStyle/>
          <a:p>
            <a:r>
              <a:rPr lang="en-US" dirty="0" err="1"/>
              <a:t>Kubectl</a:t>
            </a:r>
            <a:r>
              <a:rPr lang="en-US" dirty="0"/>
              <a:t> describe </a:t>
            </a:r>
            <a:r>
              <a:rPr lang="en-US" dirty="0" err="1"/>
              <a:t>hpa</a:t>
            </a:r>
            <a:r>
              <a:rPr lang="en-US" dirty="0"/>
              <a:t> –n default</a:t>
            </a:r>
          </a:p>
        </p:txBody>
      </p:sp>
    </p:spTree>
    <p:extLst>
      <p:ext uri="{BB962C8B-B14F-4D97-AF65-F5344CB8AC3E}">
        <p14:creationId xmlns:p14="http://schemas.microsoft.com/office/powerpoint/2010/main" val="712195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16D6-D6F2-5648-ACA5-76F1A198F53A}"/>
              </a:ext>
            </a:extLst>
          </p:cNvPr>
          <p:cNvSpPr>
            <a:spLocks noGrp="1"/>
          </p:cNvSpPr>
          <p:nvPr>
            <p:ph type="title"/>
          </p:nvPr>
        </p:nvSpPr>
        <p:spPr/>
        <p:txBody>
          <a:bodyPr/>
          <a:lstStyle/>
          <a:p>
            <a:r>
              <a:rPr lang="en-US" dirty="0"/>
              <a:t>Set HPA sync time</a:t>
            </a:r>
          </a:p>
        </p:txBody>
      </p:sp>
      <p:sp>
        <p:nvSpPr>
          <p:cNvPr id="3" name="Content Placeholder 2">
            <a:extLst>
              <a:ext uri="{FF2B5EF4-FFF2-40B4-BE49-F238E27FC236}">
                <a16:creationId xmlns:a16="http://schemas.microsoft.com/office/drawing/2014/main" id="{AFFC849C-8D3D-1C47-AF43-71F2F43476A5}"/>
              </a:ext>
            </a:extLst>
          </p:cNvPr>
          <p:cNvSpPr>
            <a:spLocks noGrp="1"/>
          </p:cNvSpPr>
          <p:nvPr>
            <p:ph idx="1"/>
          </p:nvPr>
        </p:nvSpPr>
        <p:spPr/>
        <p:txBody>
          <a:bodyPr/>
          <a:lstStyle/>
          <a:p>
            <a:r>
              <a:rPr lang="en-US" dirty="0"/>
              <a:t>By default the HPA only check the metric once every 15 seconds. To change this, enter the following command:</a:t>
            </a:r>
          </a:p>
          <a:p>
            <a:pPr marL="0" indent="0">
              <a:buNone/>
            </a:pPr>
            <a:r>
              <a:rPr lang="en-US" dirty="0" err="1"/>
              <a:t>minikube</a:t>
            </a:r>
            <a:r>
              <a:rPr lang="en-US" dirty="0"/>
              <a:t> start --extra-config=controller-manager.HPAController.poautosclerconfig.HPAControllerConfiguration.HorizontalPodAutoscalerSyncPeriod=1s</a:t>
            </a:r>
          </a:p>
          <a:p>
            <a:pPr marL="0" indent="0">
              <a:buNone/>
            </a:pPr>
            <a:endParaRPr lang="en-US" dirty="0"/>
          </a:p>
        </p:txBody>
      </p:sp>
    </p:spTree>
    <p:extLst>
      <p:ext uri="{BB962C8B-B14F-4D97-AF65-F5344CB8AC3E}">
        <p14:creationId xmlns:p14="http://schemas.microsoft.com/office/powerpoint/2010/main" val="722224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3A91-E8C4-E64F-96CF-872BBC7C0C2C}"/>
              </a:ext>
            </a:extLst>
          </p:cNvPr>
          <p:cNvSpPr>
            <a:spLocks noGrp="1"/>
          </p:cNvSpPr>
          <p:nvPr>
            <p:ph type="title"/>
          </p:nvPr>
        </p:nvSpPr>
        <p:spPr/>
        <p:txBody>
          <a:bodyPr/>
          <a:lstStyle/>
          <a:p>
            <a:r>
              <a:rPr lang="en-US" dirty="0"/>
              <a:t>Test HPA</a:t>
            </a:r>
          </a:p>
        </p:txBody>
      </p:sp>
      <p:sp>
        <p:nvSpPr>
          <p:cNvPr id="3" name="Content Placeholder 2">
            <a:extLst>
              <a:ext uri="{FF2B5EF4-FFF2-40B4-BE49-F238E27FC236}">
                <a16:creationId xmlns:a16="http://schemas.microsoft.com/office/drawing/2014/main" id="{B6F86BC4-AEE3-7441-8CA5-38467CCDDE4C}"/>
              </a:ext>
            </a:extLst>
          </p:cNvPr>
          <p:cNvSpPr>
            <a:spLocks noGrp="1"/>
          </p:cNvSpPr>
          <p:nvPr>
            <p:ph idx="1"/>
          </p:nvPr>
        </p:nvSpPr>
        <p:spPr/>
        <p:txBody>
          <a:bodyPr/>
          <a:lstStyle/>
          <a:p>
            <a:r>
              <a:rPr lang="en-US" dirty="0"/>
              <a:t>Set up an infinite loop to apply a load:</a:t>
            </a:r>
          </a:p>
          <a:p>
            <a:pPr marL="0" indent="0">
              <a:buNone/>
            </a:pPr>
            <a:endParaRPr lang="en-US" dirty="0"/>
          </a:p>
        </p:txBody>
      </p:sp>
      <p:sp>
        <p:nvSpPr>
          <p:cNvPr id="4" name="Rectangle 3">
            <a:extLst>
              <a:ext uri="{FF2B5EF4-FFF2-40B4-BE49-F238E27FC236}">
                <a16:creationId xmlns:a16="http://schemas.microsoft.com/office/drawing/2014/main" id="{B4F39C1E-351B-7448-B1D0-DA121AFFA1B7}"/>
              </a:ext>
            </a:extLst>
          </p:cNvPr>
          <p:cNvSpPr/>
          <p:nvPr/>
        </p:nvSpPr>
        <p:spPr>
          <a:xfrm>
            <a:off x="1265694" y="2325535"/>
            <a:ext cx="10088105" cy="923330"/>
          </a:xfrm>
          <a:prstGeom prst="rect">
            <a:avLst/>
          </a:prstGeom>
        </p:spPr>
        <p:txBody>
          <a:bodyPr wrap="square">
            <a:spAutoFit/>
          </a:bodyPr>
          <a:lstStyle/>
          <a:p>
            <a:r>
              <a:rPr lang="en-US" dirty="0"/>
              <a:t>while true ; do curl -d '{"name": "</a:t>
            </a:r>
            <a:r>
              <a:rPr lang="en-US" dirty="0" err="1"/>
              <a:t>Soclof</a:t>
            </a:r>
            <a:r>
              <a:rPr lang="en-US" dirty="0"/>
              <a:t>", "</a:t>
            </a:r>
            <a:r>
              <a:rPr lang="en-US" dirty="0" err="1"/>
              <a:t>from_airport</a:t>
            </a:r>
            <a:r>
              <a:rPr lang="en-US" dirty="0"/>
              <a:t>": "JFK", "</a:t>
            </a:r>
            <a:r>
              <a:rPr lang="en-US" dirty="0" err="1"/>
              <a:t>to_airport</a:t>
            </a:r>
            <a:r>
              <a:rPr lang="en-US" dirty="0"/>
              <a:t>": "CLE"}' -H 'Content-Type: application/json' http://192.168.99.100:30226/booking ; done;</a:t>
            </a:r>
          </a:p>
          <a:p>
            <a:r>
              <a:rPr lang="en-US" dirty="0">
                <a:solidFill>
                  <a:srgbClr val="FFFFFF"/>
                </a:solidFill>
                <a:latin typeface="Menlo" panose="020B0609030804020204" pitchFamily="49" charset="0"/>
              </a:rPr>
              <a:t>/booking ; done;</a:t>
            </a:r>
            <a:endParaRPr lang="en-US" dirty="0">
              <a:solidFill>
                <a:srgbClr val="FFFFFF"/>
              </a:solidFill>
              <a:effectLst/>
              <a:latin typeface="Menlo" panose="020B0609030804020204" pitchFamily="49" charset="0"/>
            </a:endParaRPr>
          </a:p>
        </p:txBody>
      </p:sp>
      <p:pic>
        <p:nvPicPr>
          <p:cNvPr id="6" name="Picture 5">
            <a:extLst>
              <a:ext uri="{FF2B5EF4-FFF2-40B4-BE49-F238E27FC236}">
                <a16:creationId xmlns:a16="http://schemas.microsoft.com/office/drawing/2014/main" id="{A88BEC91-D8C8-2748-8442-37F314843BF0}"/>
              </a:ext>
            </a:extLst>
          </p:cNvPr>
          <p:cNvPicPr>
            <a:picLocks noChangeAspect="1"/>
          </p:cNvPicPr>
          <p:nvPr/>
        </p:nvPicPr>
        <p:blipFill>
          <a:blip r:embed="rId2"/>
          <a:stretch>
            <a:fillRect/>
          </a:stretch>
        </p:blipFill>
        <p:spPr>
          <a:xfrm>
            <a:off x="185978" y="3115188"/>
            <a:ext cx="11029627" cy="3742812"/>
          </a:xfrm>
          <a:prstGeom prst="rect">
            <a:avLst/>
          </a:prstGeom>
        </p:spPr>
      </p:pic>
    </p:spTree>
    <p:extLst>
      <p:ext uri="{BB962C8B-B14F-4D97-AF65-F5344CB8AC3E}">
        <p14:creationId xmlns:p14="http://schemas.microsoft.com/office/powerpoint/2010/main" val="1349243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F5F2-76E7-2545-9B51-1FAD976A1695}"/>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F2BAC5D3-E6D2-E94B-BE7B-D5E99A10B475}"/>
              </a:ext>
            </a:extLst>
          </p:cNvPr>
          <p:cNvPicPr>
            <a:picLocks noGrp="1" noChangeAspect="1"/>
          </p:cNvPicPr>
          <p:nvPr>
            <p:ph idx="1"/>
          </p:nvPr>
        </p:nvPicPr>
        <p:blipFill>
          <a:blip r:embed="rId2"/>
          <a:stretch>
            <a:fillRect/>
          </a:stretch>
        </p:blipFill>
        <p:spPr>
          <a:xfrm>
            <a:off x="1192111" y="1940059"/>
            <a:ext cx="9807777" cy="4351338"/>
          </a:xfrm>
        </p:spPr>
      </p:pic>
      <p:sp>
        <p:nvSpPr>
          <p:cNvPr id="6" name="Frame 5">
            <a:extLst>
              <a:ext uri="{FF2B5EF4-FFF2-40B4-BE49-F238E27FC236}">
                <a16:creationId xmlns:a16="http://schemas.microsoft.com/office/drawing/2014/main" id="{65A0B591-37A1-6146-B976-8254F8BD2E80}"/>
              </a:ext>
            </a:extLst>
          </p:cNvPr>
          <p:cNvSpPr/>
          <p:nvPr/>
        </p:nvSpPr>
        <p:spPr>
          <a:xfrm>
            <a:off x="5610386" y="3305013"/>
            <a:ext cx="2944679" cy="1576953"/>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1808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44F9-C670-4140-802F-E4F4DD6DB4EE}"/>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710378B8-5298-0741-914F-D63D8AAFF89D}"/>
              </a:ext>
            </a:extLst>
          </p:cNvPr>
          <p:cNvPicPr>
            <a:picLocks noGrp="1" noChangeAspect="1"/>
          </p:cNvPicPr>
          <p:nvPr>
            <p:ph idx="1"/>
          </p:nvPr>
        </p:nvPicPr>
        <p:blipFill>
          <a:blip r:embed="rId2"/>
          <a:stretch>
            <a:fillRect/>
          </a:stretch>
        </p:blipFill>
        <p:spPr>
          <a:xfrm>
            <a:off x="838200" y="2168243"/>
            <a:ext cx="10515600" cy="4324632"/>
          </a:xfrm>
        </p:spPr>
      </p:pic>
      <p:sp>
        <p:nvSpPr>
          <p:cNvPr id="6" name="TextBox 5">
            <a:extLst>
              <a:ext uri="{FF2B5EF4-FFF2-40B4-BE49-F238E27FC236}">
                <a16:creationId xmlns:a16="http://schemas.microsoft.com/office/drawing/2014/main" id="{BC462F70-6999-3F48-8A53-11DE3983062A}"/>
              </a:ext>
            </a:extLst>
          </p:cNvPr>
          <p:cNvSpPr txBox="1"/>
          <p:nvPr/>
        </p:nvSpPr>
        <p:spPr>
          <a:xfrm>
            <a:off x="1053885" y="1321356"/>
            <a:ext cx="8858322" cy="369332"/>
          </a:xfrm>
          <a:prstGeom prst="rect">
            <a:avLst/>
          </a:prstGeom>
          <a:noFill/>
        </p:spPr>
        <p:txBody>
          <a:bodyPr wrap="none" rtlCol="0">
            <a:spAutoFit/>
          </a:bodyPr>
          <a:lstStyle/>
          <a:p>
            <a:r>
              <a:rPr lang="en-US" dirty="0"/>
              <a:t>A few minutes after stopping the infinite loop, the </a:t>
            </a:r>
            <a:r>
              <a:rPr lang="en-US" dirty="0" err="1"/>
              <a:t>hpa</a:t>
            </a:r>
            <a:r>
              <a:rPr lang="en-US" dirty="0"/>
              <a:t> will scale in the airmiles deployment.</a:t>
            </a:r>
          </a:p>
        </p:txBody>
      </p:sp>
      <p:sp>
        <p:nvSpPr>
          <p:cNvPr id="7" name="Frame 6">
            <a:extLst>
              <a:ext uri="{FF2B5EF4-FFF2-40B4-BE49-F238E27FC236}">
                <a16:creationId xmlns:a16="http://schemas.microsoft.com/office/drawing/2014/main" id="{D1B764B2-914E-6A4F-A736-F14BBF40ABDF}"/>
              </a:ext>
            </a:extLst>
          </p:cNvPr>
          <p:cNvSpPr/>
          <p:nvPr/>
        </p:nvSpPr>
        <p:spPr>
          <a:xfrm>
            <a:off x="5718874" y="2902058"/>
            <a:ext cx="2944679" cy="1576953"/>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3581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1079C-1F80-E741-BA19-E73E4B4B33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538427-DF5B-7142-A73D-9D914EA55141}"/>
              </a:ext>
            </a:extLst>
          </p:cNvPr>
          <p:cNvSpPr>
            <a:spLocks noGrp="1"/>
          </p:cNvSpPr>
          <p:nvPr>
            <p:ph idx="1"/>
          </p:nvPr>
        </p:nvSpPr>
        <p:spPr/>
        <p:txBody>
          <a:bodyPr/>
          <a:lstStyle/>
          <a:p>
            <a:r>
              <a:rPr lang="en-US" dirty="0"/>
              <a:t>In the previous slide we see that the </a:t>
            </a:r>
            <a:r>
              <a:rPr lang="en-US" dirty="0" err="1"/>
              <a:t>hpa</a:t>
            </a:r>
            <a:r>
              <a:rPr lang="en-US" dirty="0"/>
              <a:t> has scaled out the airmiles deployment to 7 replicas to deal with the amount of requests being made.</a:t>
            </a:r>
          </a:p>
          <a:p>
            <a:r>
              <a:rPr lang="en-US" dirty="0"/>
              <a:t>Note: The amount of requests is expressed in milliunits. In the previous slide, 2994mi is equivalent to 2.994 requests per second.</a:t>
            </a:r>
          </a:p>
        </p:txBody>
      </p:sp>
    </p:spTree>
    <p:extLst>
      <p:ext uri="{BB962C8B-B14F-4D97-AF65-F5344CB8AC3E}">
        <p14:creationId xmlns:p14="http://schemas.microsoft.com/office/powerpoint/2010/main" val="2133491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062C-94C6-4340-90A2-87137B17E73C}"/>
              </a:ext>
            </a:extLst>
          </p:cNvPr>
          <p:cNvSpPr>
            <a:spLocks noGrp="1"/>
          </p:cNvSpPr>
          <p:nvPr>
            <p:ph type="title"/>
          </p:nvPr>
        </p:nvSpPr>
        <p:spPr/>
        <p:txBody>
          <a:bodyPr/>
          <a:lstStyle/>
          <a:p>
            <a:r>
              <a:rPr lang="en-US" dirty="0"/>
              <a:t>We can add another deployment to scale at a different rate</a:t>
            </a:r>
          </a:p>
        </p:txBody>
      </p:sp>
      <p:sp>
        <p:nvSpPr>
          <p:cNvPr id="3" name="Content Placeholder 2">
            <a:extLst>
              <a:ext uri="{FF2B5EF4-FFF2-40B4-BE49-F238E27FC236}">
                <a16:creationId xmlns:a16="http://schemas.microsoft.com/office/drawing/2014/main" id="{8224592E-2B74-404B-BEBB-FCC1A8546F5C}"/>
              </a:ext>
            </a:extLst>
          </p:cNvPr>
          <p:cNvSpPr>
            <a:spLocks noGrp="1"/>
          </p:cNvSpPr>
          <p:nvPr>
            <p:ph idx="1"/>
          </p:nvPr>
        </p:nvSpPr>
        <p:spPr/>
        <p:txBody>
          <a:bodyPr/>
          <a:lstStyle/>
          <a:p>
            <a:r>
              <a:rPr lang="en-US" dirty="0"/>
              <a:t>To do this, just create a second airmiles deployment: airmiles2</a:t>
            </a:r>
          </a:p>
          <a:p>
            <a:pPr marL="0" indent="0">
              <a:buNone/>
            </a:pPr>
            <a:r>
              <a:rPr lang="en-US" dirty="0" err="1"/>
              <a:t>Kubectl</a:t>
            </a:r>
            <a:r>
              <a:rPr lang="en-US" dirty="0"/>
              <a:t> apply –f airmiles2.yaml</a:t>
            </a:r>
          </a:p>
          <a:p>
            <a:r>
              <a:rPr lang="en-US" dirty="0"/>
              <a:t>Create a second </a:t>
            </a:r>
            <a:r>
              <a:rPr lang="en-US" dirty="0" err="1"/>
              <a:t>hpa</a:t>
            </a:r>
            <a:r>
              <a:rPr lang="en-US" dirty="0"/>
              <a:t>:</a:t>
            </a:r>
          </a:p>
          <a:p>
            <a:pPr marL="0" indent="0">
              <a:buNone/>
            </a:pPr>
            <a:r>
              <a:rPr lang="en-US" dirty="0" err="1"/>
              <a:t>kubectl</a:t>
            </a:r>
            <a:r>
              <a:rPr lang="en-US" dirty="0"/>
              <a:t> apply -f hpa2.yaml --validate=false</a:t>
            </a:r>
          </a:p>
          <a:p>
            <a:r>
              <a:rPr lang="en-US" dirty="0"/>
              <a:t>In this </a:t>
            </a:r>
            <a:r>
              <a:rPr lang="en-US" dirty="0" err="1"/>
              <a:t>hpa</a:t>
            </a:r>
            <a:r>
              <a:rPr lang="en-US" dirty="0"/>
              <a:t>, the target is 5. This will scale at a slower </a:t>
            </a:r>
          </a:p>
          <a:p>
            <a:pPr marL="0" indent="0">
              <a:buNone/>
            </a:pPr>
            <a:r>
              <a:rPr lang="en-US" dirty="0"/>
              <a:t>rate than the first </a:t>
            </a:r>
            <a:r>
              <a:rPr lang="en-US" dirty="0" err="1"/>
              <a:t>hpa</a:t>
            </a:r>
            <a:r>
              <a:rPr lang="en-US" dirty="0"/>
              <a:t>.</a:t>
            </a:r>
          </a:p>
          <a:p>
            <a:pPr marL="0" indent="0">
              <a:buNone/>
            </a:pPr>
            <a:endParaRPr lang="en-US" dirty="0"/>
          </a:p>
        </p:txBody>
      </p:sp>
      <p:graphicFrame>
        <p:nvGraphicFramePr>
          <p:cNvPr id="5" name="Table 4">
            <a:extLst>
              <a:ext uri="{FF2B5EF4-FFF2-40B4-BE49-F238E27FC236}">
                <a16:creationId xmlns:a16="http://schemas.microsoft.com/office/drawing/2014/main" id="{156EF5E0-2650-0D44-A9A8-C4B95C7C4F91}"/>
              </a:ext>
            </a:extLst>
          </p:cNvPr>
          <p:cNvGraphicFramePr>
            <a:graphicFrameLocks noGrp="1"/>
          </p:cNvGraphicFramePr>
          <p:nvPr>
            <p:extLst>
              <p:ext uri="{D42A27DB-BD31-4B8C-83A1-F6EECF244321}">
                <p14:modId xmlns:p14="http://schemas.microsoft.com/office/powerpoint/2010/main" val="2290017157"/>
              </p:ext>
            </p:extLst>
          </p:nvPr>
        </p:nvGraphicFramePr>
        <p:xfrm>
          <a:off x="9152100" y="2430607"/>
          <a:ext cx="2492027" cy="4351338"/>
        </p:xfrm>
        <a:graphic>
          <a:graphicData uri="http://schemas.openxmlformats.org/drawingml/2006/table">
            <a:tbl>
              <a:tblPr/>
              <a:tblGrid>
                <a:gridCol w="2492027">
                  <a:extLst>
                    <a:ext uri="{9D8B030D-6E8A-4147-A177-3AD203B41FA5}">
                      <a16:colId xmlns:a16="http://schemas.microsoft.com/office/drawing/2014/main" val="2322726644"/>
                    </a:ext>
                  </a:extLst>
                </a:gridCol>
              </a:tblGrid>
              <a:tr h="4351338">
                <a:tc>
                  <a:txBody>
                    <a:bodyPr/>
                    <a:lstStyle/>
                    <a:p>
                      <a:pPr rtl="0" fontAlgn="t">
                        <a:spcBef>
                          <a:spcPts val="0"/>
                        </a:spcBef>
                        <a:spcAft>
                          <a:spcPts val="0"/>
                        </a:spcAft>
                      </a:pPr>
                      <a:r>
                        <a:rPr lang="en-US" sz="1000" b="0" i="0" u="none" strike="noStrike" dirty="0" err="1">
                          <a:solidFill>
                            <a:srgbClr val="FFFFFF"/>
                          </a:solidFill>
                          <a:effectLst/>
                          <a:latin typeface="Consolas" panose="020B0609020204030204" pitchFamily="49" charset="0"/>
                        </a:rPr>
                        <a:t>apiVersion</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autoscaling/v2beta2</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kind: </a:t>
                      </a:r>
                      <a:r>
                        <a:rPr lang="en-US" sz="1000" b="0" i="0" u="none" strike="noStrike" dirty="0" err="1">
                          <a:solidFill>
                            <a:srgbClr val="A2FCA2"/>
                          </a:solidFill>
                          <a:effectLst/>
                          <a:latin typeface="Consolas" panose="020B0609020204030204" pitchFamily="49" charset="0"/>
                        </a:rPr>
                        <a:t>HorizontalPodAutoscaler</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metadata:</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 </a:t>
                      </a:r>
                      <a:r>
                        <a:rPr lang="en-US" sz="1000" b="0" i="0" u="none" strike="noStrike" dirty="0">
                          <a:solidFill>
                            <a:srgbClr val="A2FCA2"/>
                          </a:solidFill>
                          <a:effectLst/>
                          <a:latin typeface="Consolas" panose="020B0609020204030204" pitchFamily="49" charset="0"/>
                        </a:rPr>
                        <a:t>airmiles2</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namespace: </a:t>
                      </a:r>
                      <a:r>
                        <a:rPr lang="en-US" sz="1000" b="0" i="0" u="none" strike="noStrike" dirty="0">
                          <a:solidFill>
                            <a:srgbClr val="A2FCA2"/>
                          </a:solidFill>
                          <a:effectLst/>
                          <a:latin typeface="Consolas" panose="020B0609020204030204" pitchFamily="49" charset="0"/>
                        </a:rPr>
                        <a:t>default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spec:</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scaleTargetRef</a:t>
                      </a:r>
                      <a:r>
                        <a:rPr lang="en-US" sz="1000" b="0" i="0" u="none" strike="noStrike" dirty="0">
                          <a:solidFill>
                            <a:srgbClr val="FFFFFF"/>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apiVersion</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apps/v1</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kind: </a:t>
                      </a:r>
                      <a:r>
                        <a:rPr lang="en-US" sz="1000" b="0" i="0" u="none" strike="noStrike" dirty="0">
                          <a:solidFill>
                            <a:srgbClr val="A2FCA2"/>
                          </a:solidFill>
                          <a:effectLst/>
                          <a:latin typeface="Consolas" panose="020B0609020204030204" pitchFamily="49" charset="0"/>
                        </a:rPr>
                        <a:t>Deployment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 </a:t>
                      </a:r>
                      <a:r>
                        <a:rPr lang="en-US" sz="1000" b="0" i="0" u="none" strike="noStrike" dirty="0">
                          <a:solidFill>
                            <a:srgbClr val="A2FCA2"/>
                          </a:solidFill>
                          <a:effectLst/>
                          <a:latin typeface="Consolas" panose="020B0609020204030204" pitchFamily="49" charset="0"/>
                        </a:rPr>
                        <a:t>airmiles2</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minReplicas</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D36363"/>
                          </a:solidFill>
                          <a:effectLst/>
                          <a:latin typeface="Consolas" panose="020B0609020204030204" pitchFamily="49" charset="0"/>
                        </a:rPr>
                        <a:t>1</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maxReplicas</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D36363"/>
                          </a:solidFill>
                          <a:effectLst/>
                          <a:latin typeface="Consolas" panose="020B0609020204030204" pitchFamily="49" charset="0"/>
                        </a:rPr>
                        <a:t>10</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metrics:</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 type: </a:t>
                      </a:r>
                      <a:r>
                        <a:rPr lang="en-US" sz="1000" b="0" i="0" u="none" strike="noStrike" dirty="0">
                          <a:solidFill>
                            <a:srgbClr val="A2FCA2"/>
                          </a:solidFill>
                          <a:effectLst/>
                          <a:latin typeface="Consolas" panose="020B0609020204030204" pitchFamily="49" charset="0"/>
                        </a:rPr>
                        <a:t>Object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object: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metric:</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 </a:t>
                      </a:r>
                      <a:r>
                        <a:rPr lang="en-US" sz="1000" b="0" i="0" u="none" strike="noStrike" dirty="0" err="1">
                          <a:solidFill>
                            <a:srgbClr val="A2FCA2"/>
                          </a:solidFill>
                          <a:effectLst/>
                          <a:latin typeface="Consolas" panose="020B0609020204030204" pitchFamily="49" charset="0"/>
                        </a:rPr>
                        <a:t>requests_per_second</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describedObject</a:t>
                      </a:r>
                      <a:r>
                        <a:rPr lang="en-US" sz="1000" b="0" i="0" u="none" strike="noStrike" dirty="0">
                          <a:solidFill>
                            <a:srgbClr val="FFFFFF"/>
                          </a:solidFill>
                          <a:effectLst/>
                          <a:latin typeface="Consolas" panose="020B0609020204030204" pitchFamily="49" charset="0"/>
                        </a:rPr>
                        <a: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kind: </a:t>
                      </a:r>
                      <a:r>
                        <a:rPr lang="en-US" sz="1000" b="0" i="0" u="none" strike="noStrike" dirty="0">
                          <a:solidFill>
                            <a:srgbClr val="A2FCA2"/>
                          </a:solidFill>
                          <a:effectLst/>
                          <a:latin typeface="Consolas" panose="020B0609020204030204" pitchFamily="49" charset="0"/>
                        </a:rPr>
                        <a:t>Namespace</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namespace: </a:t>
                      </a:r>
                      <a:r>
                        <a:rPr lang="en-US" sz="1000" b="0" i="0" u="none" strike="noStrike" dirty="0">
                          <a:solidFill>
                            <a:srgbClr val="A2FCA2"/>
                          </a:solidFill>
                          <a:effectLst/>
                          <a:latin typeface="Consolas" panose="020B0609020204030204" pitchFamily="49" charset="0"/>
                        </a:rPr>
                        <a:t>default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name: </a:t>
                      </a:r>
                      <a:r>
                        <a:rPr lang="en-US" sz="1000" b="0" i="0" u="none" strike="noStrike" dirty="0">
                          <a:solidFill>
                            <a:srgbClr val="A2FCA2"/>
                          </a:solidFill>
                          <a:effectLst/>
                          <a:latin typeface="Consolas" panose="020B0609020204030204" pitchFamily="49" charset="0"/>
                        </a:rPr>
                        <a:t>default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apiVersion</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A2FCA2"/>
                          </a:solidFill>
                          <a:effectLst/>
                          <a:latin typeface="Consolas" panose="020B0609020204030204" pitchFamily="49" charset="0"/>
                        </a:rPr>
                        <a:t>/v1</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target:</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type: </a:t>
                      </a:r>
                      <a:r>
                        <a:rPr lang="en-US" sz="1000" b="0" i="0" u="none" strike="noStrike" dirty="0" err="1">
                          <a:solidFill>
                            <a:srgbClr val="A2FCA2"/>
                          </a:solidFill>
                          <a:effectLst/>
                          <a:latin typeface="Consolas" panose="020B0609020204030204" pitchFamily="49" charset="0"/>
                        </a:rPr>
                        <a:t>AverageValue</a:t>
                      </a:r>
                      <a:br>
                        <a:rPr lang="en-US" sz="1000" b="0" i="0" u="none" strike="noStrike" dirty="0">
                          <a:solidFill>
                            <a:srgbClr val="FFFFFF"/>
                          </a:solidFill>
                          <a:effectLst/>
                          <a:latin typeface="Consolas" panose="020B0609020204030204" pitchFamily="49" charset="0"/>
                        </a:rPr>
                      </a:br>
                      <a:r>
                        <a:rPr lang="en-US" sz="1000" b="0" i="0" u="none" strike="noStrike" dirty="0">
                          <a:solidFill>
                            <a:srgbClr val="FFFFFF"/>
                          </a:solidFill>
                          <a:effectLst/>
                          <a:latin typeface="Consolas" panose="020B0609020204030204" pitchFamily="49" charset="0"/>
                        </a:rPr>
                        <a:t>        </a:t>
                      </a:r>
                      <a:r>
                        <a:rPr lang="en-US" sz="1000" b="0" i="0" u="none" strike="noStrike" dirty="0" err="1">
                          <a:solidFill>
                            <a:srgbClr val="FFFFFF"/>
                          </a:solidFill>
                          <a:effectLst/>
                          <a:latin typeface="Consolas" panose="020B0609020204030204" pitchFamily="49" charset="0"/>
                        </a:rPr>
                        <a:t>averageValue</a:t>
                      </a:r>
                      <a:r>
                        <a:rPr lang="en-US" sz="1000" b="0" i="0" u="none" strike="noStrike" dirty="0">
                          <a:solidFill>
                            <a:srgbClr val="FFFFFF"/>
                          </a:solidFill>
                          <a:effectLst/>
                          <a:latin typeface="Consolas" panose="020B0609020204030204" pitchFamily="49" charset="0"/>
                        </a:rPr>
                        <a:t>: </a:t>
                      </a:r>
                      <a:r>
                        <a:rPr lang="en-US" sz="1000" b="0" i="0" u="none" strike="noStrike" dirty="0">
                          <a:solidFill>
                            <a:srgbClr val="D36363"/>
                          </a:solidFill>
                          <a:effectLst/>
                          <a:latin typeface="Consolas" panose="020B0609020204030204" pitchFamily="49" charset="0"/>
                        </a:rPr>
                        <a:t>.005</a:t>
                      </a:r>
                      <a:r>
                        <a:rPr lang="en-US" sz="1000" b="0" i="0" u="none" strike="noStrike" dirty="0">
                          <a:solidFill>
                            <a:srgbClr val="A2FCA2"/>
                          </a:solidFill>
                          <a:effectLst/>
                          <a:latin typeface="Consolas" panose="020B0609020204030204" pitchFamily="49" charset="0"/>
                        </a:rPr>
                        <a:t>k</a:t>
                      </a:r>
                      <a:br>
                        <a:rPr lang="en-US" sz="1000" b="0" i="0" u="none" strike="noStrike" dirty="0">
                          <a:solidFill>
                            <a:srgbClr val="FFFFFF"/>
                          </a:solidFill>
                          <a:effectLst/>
                          <a:latin typeface="Consolas" panose="020B0609020204030204" pitchFamily="49" charset="0"/>
                        </a:rPr>
                      </a:br>
                      <a:br>
                        <a:rPr lang="en-US" sz="1000" b="0" i="0" u="none" strike="noStrike" dirty="0">
                          <a:solidFill>
                            <a:srgbClr val="FFFFFF"/>
                          </a:solidFill>
                          <a:effectLst/>
                          <a:latin typeface="Consolas" panose="020B0609020204030204" pitchFamily="49" charset="0"/>
                        </a:rPr>
                      </a:br>
                      <a:endParaRPr lang="en-US" sz="1600" dirty="0">
                        <a:effectLst/>
                      </a:endParaRPr>
                    </a:p>
                  </a:txBody>
                  <a:tcPr marL="58049" marR="58049" marT="58049" marB="58049">
                    <a:lnL>
                      <a:noFill/>
                    </a:lnL>
                    <a:lnR>
                      <a:noFill/>
                    </a:lnR>
                    <a:lnT>
                      <a:noFill/>
                    </a:lnT>
                    <a:lnB>
                      <a:noFill/>
                    </a:lnB>
                    <a:solidFill>
                      <a:srgbClr val="333333"/>
                    </a:solidFill>
                  </a:tcPr>
                </a:tc>
                <a:extLst>
                  <a:ext uri="{0D108BD9-81ED-4DB2-BD59-A6C34878D82A}">
                    <a16:rowId xmlns:a16="http://schemas.microsoft.com/office/drawing/2014/main" val="2055358372"/>
                  </a:ext>
                </a:extLst>
              </a:tr>
            </a:tbl>
          </a:graphicData>
        </a:graphic>
      </p:graphicFrame>
      <p:sp>
        <p:nvSpPr>
          <p:cNvPr id="6" name="Rectangle 1">
            <a:extLst>
              <a:ext uri="{FF2B5EF4-FFF2-40B4-BE49-F238E27FC236}">
                <a16:creationId xmlns:a16="http://schemas.microsoft.com/office/drawing/2014/main" id="{92147F75-C621-B042-BC1F-B2AC9FD28DBB}"/>
              </a:ext>
            </a:extLst>
          </p:cNvPr>
          <p:cNvSpPr>
            <a:spLocks noChangeArrowheads="1"/>
          </p:cNvSpPr>
          <p:nvPr/>
        </p:nvSpPr>
        <p:spPr bwMode="auto">
          <a:xfrm>
            <a:off x="9151591" y="2059043"/>
            <a:ext cx="316063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2894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3FAA-9388-8D4F-8772-C6FF15FC99B2}"/>
              </a:ext>
            </a:extLst>
          </p:cNvPr>
          <p:cNvSpPr>
            <a:spLocks noGrp="1"/>
          </p:cNvSpPr>
          <p:nvPr>
            <p:ph type="title"/>
          </p:nvPr>
        </p:nvSpPr>
        <p:spPr/>
        <p:txBody>
          <a:bodyPr/>
          <a:lstStyle/>
          <a:p>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ACB3BB09-4F79-BC4F-B9B1-EE4C4E40DFD0}"/>
              </a:ext>
            </a:extLst>
          </p:cNvPr>
          <p:cNvPicPr>
            <a:picLocks noGrp="1" noChangeAspect="1"/>
          </p:cNvPicPr>
          <p:nvPr>
            <p:ph idx="1"/>
          </p:nvPr>
        </p:nvPicPr>
        <p:blipFill>
          <a:blip r:embed="rId2"/>
          <a:stretch>
            <a:fillRect/>
          </a:stretch>
        </p:blipFill>
        <p:spPr>
          <a:xfrm>
            <a:off x="838200" y="3013262"/>
            <a:ext cx="10515600" cy="3370911"/>
          </a:xfrm>
        </p:spPr>
      </p:pic>
      <p:sp>
        <p:nvSpPr>
          <p:cNvPr id="6" name="TextBox 5">
            <a:extLst>
              <a:ext uri="{FF2B5EF4-FFF2-40B4-BE49-F238E27FC236}">
                <a16:creationId xmlns:a16="http://schemas.microsoft.com/office/drawing/2014/main" id="{95D49072-C8FD-3E42-8641-73EFCF59CF0F}"/>
              </a:ext>
            </a:extLst>
          </p:cNvPr>
          <p:cNvSpPr txBox="1"/>
          <p:nvPr/>
        </p:nvSpPr>
        <p:spPr>
          <a:xfrm>
            <a:off x="867905" y="1875294"/>
            <a:ext cx="10755824" cy="646331"/>
          </a:xfrm>
          <a:prstGeom prst="rect">
            <a:avLst/>
          </a:prstGeom>
          <a:noFill/>
        </p:spPr>
        <p:txBody>
          <a:bodyPr wrap="square" rtlCol="0">
            <a:spAutoFit/>
          </a:bodyPr>
          <a:lstStyle/>
          <a:p>
            <a:r>
              <a:rPr lang="en-US" dirty="0" err="1"/>
              <a:t>Kubectl</a:t>
            </a:r>
            <a:r>
              <a:rPr lang="en-US" dirty="0"/>
              <a:t> describe </a:t>
            </a:r>
            <a:r>
              <a:rPr lang="en-US" dirty="0" err="1"/>
              <a:t>hpa</a:t>
            </a:r>
            <a:r>
              <a:rPr lang="en-US" dirty="0"/>
              <a:t> --n default</a:t>
            </a:r>
          </a:p>
          <a:p>
            <a:r>
              <a:rPr lang="en-US" dirty="0"/>
              <a:t>It now returns both </a:t>
            </a:r>
            <a:r>
              <a:rPr lang="en-US" dirty="0" err="1"/>
              <a:t>hpas</a:t>
            </a:r>
            <a:r>
              <a:rPr lang="en-US" dirty="0"/>
              <a:t>. This is the second </a:t>
            </a:r>
            <a:r>
              <a:rPr lang="en-US" dirty="0" err="1"/>
              <a:t>hpa</a:t>
            </a:r>
            <a:endParaRPr lang="en-US" dirty="0"/>
          </a:p>
        </p:txBody>
      </p:sp>
    </p:spTree>
    <p:extLst>
      <p:ext uri="{BB962C8B-B14F-4D97-AF65-F5344CB8AC3E}">
        <p14:creationId xmlns:p14="http://schemas.microsoft.com/office/powerpoint/2010/main" val="1742658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12D97E-713B-794F-BBC5-A67EC0C96559}"/>
              </a:ext>
            </a:extLst>
          </p:cNvPr>
          <p:cNvSpPr txBox="1"/>
          <p:nvPr/>
        </p:nvSpPr>
        <p:spPr>
          <a:xfrm>
            <a:off x="676835" y="1640971"/>
            <a:ext cx="10098437" cy="646331"/>
          </a:xfrm>
          <a:prstGeom prst="rect">
            <a:avLst/>
          </a:prstGeom>
          <a:noFill/>
        </p:spPr>
        <p:txBody>
          <a:bodyPr wrap="square" rtlCol="0">
            <a:spAutoFit/>
          </a:bodyPr>
          <a:lstStyle/>
          <a:p>
            <a:r>
              <a:rPr lang="en-US" dirty="0"/>
              <a:t>Once we start the infinite loop, we see that the first </a:t>
            </a:r>
            <a:r>
              <a:rPr lang="en-US" dirty="0" err="1"/>
              <a:t>hpa</a:t>
            </a:r>
            <a:r>
              <a:rPr lang="en-US" dirty="0"/>
              <a:t> </a:t>
            </a:r>
            <a:r>
              <a:rPr lang="en-US" dirty="0" err="1"/>
              <a:t>sclaes</a:t>
            </a:r>
            <a:r>
              <a:rPr lang="en-US" dirty="0"/>
              <a:t> out to 7 to compensate for the amount of requests.</a:t>
            </a:r>
          </a:p>
        </p:txBody>
      </p:sp>
      <p:pic>
        <p:nvPicPr>
          <p:cNvPr id="7" name="Content Placeholder 4" descr="A screenshot of a cell phone&#10;&#10;Description automatically generated">
            <a:extLst>
              <a:ext uri="{FF2B5EF4-FFF2-40B4-BE49-F238E27FC236}">
                <a16:creationId xmlns:a16="http://schemas.microsoft.com/office/drawing/2014/main" id="{9E120DCC-8ED8-CE4F-8746-2F2F6D351EE9}"/>
              </a:ext>
            </a:extLst>
          </p:cNvPr>
          <p:cNvPicPr>
            <a:picLocks noChangeAspect="1"/>
          </p:cNvPicPr>
          <p:nvPr/>
        </p:nvPicPr>
        <p:blipFill>
          <a:blip r:embed="rId2"/>
          <a:stretch>
            <a:fillRect/>
          </a:stretch>
        </p:blipFill>
        <p:spPr>
          <a:xfrm>
            <a:off x="2245871" y="2141537"/>
            <a:ext cx="9269294" cy="4351338"/>
          </a:xfrm>
          <a:prstGeom prst="rect">
            <a:avLst/>
          </a:prstGeom>
        </p:spPr>
      </p:pic>
    </p:spTree>
    <p:extLst>
      <p:ext uri="{BB962C8B-B14F-4D97-AF65-F5344CB8AC3E}">
        <p14:creationId xmlns:p14="http://schemas.microsoft.com/office/powerpoint/2010/main" val="141785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6B17-6EDF-D048-BB64-E601ECA52870}"/>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17389481-D203-504D-AA6A-4C740D506386}"/>
              </a:ext>
            </a:extLst>
          </p:cNvPr>
          <p:cNvSpPr>
            <a:spLocks noGrp="1"/>
          </p:cNvSpPr>
          <p:nvPr>
            <p:ph idx="1"/>
          </p:nvPr>
        </p:nvSpPr>
        <p:spPr/>
        <p:txBody>
          <a:bodyPr/>
          <a:lstStyle/>
          <a:p>
            <a:r>
              <a:rPr lang="en-US" dirty="0"/>
              <a:t>The second </a:t>
            </a:r>
            <a:r>
              <a:rPr lang="en-US" dirty="0" err="1"/>
              <a:t>hpa</a:t>
            </a:r>
            <a:r>
              <a:rPr lang="en-US" dirty="0"/>
              <a:t> only scales to 4.</a:t>
            </a:r>
          </a:p>
        </p:txBody>
      </p:sp>
      <p:pic>
        <p:nvPicPr>
          <p:cNvPr id="8" name="Content Placeholder 4" descr="A screenshot of a cell phone&#10;&#10;Description automatically generated">
            <a:extLst>
              <a:ext uri="{FF2B5EF4-FFF2-40B4-BE49-F238E27FC236}">
                <a16:creationId xmlns:a16="http://schemas.microsoft.com/office/drawing/2014/main" id="{0C4A7733-6355-E64C-B302-CB9ED127DA45}"/>
              </a:ext>
            </a:extLst>
          </p:cNvPr>
          <p:cNvPicPr>
            <a:picLocks noChangeAspect="1"/>
          </p:cNvPicPr>
          <p:nvPr/>
        </p:nvPicPr>
        <p:blipFill>
          <a:blip r:embed="rId2"/>
          <a:stretch>
            <a:fillRect/>
          </a:stretch>
        </p:blipFill>
        <p:spPr>
          <a:xfrm>
            <a:off x="838200" y="2515428"/>
            <a:ext cx="10515600" cy="3661535"/>
          </a:xfrm>
          <a:prstGeom prst="rect">
            <a:avLst/>
          </a:prstGeom>
        </p:spPr>
      </p:pic>
    </p:spTree>
    <p:extLst>
      <p:ext uri="{BB962C8B-B14F-4D97-AF65-F5344CB8AC3E}">
        <p14:creationId xmlns:p14="http://schemas.microsoft.com/office/powerpoint/2010/main" val="4206347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33AA-DBAE-654E-933B-37F935EEBA1E}"/>
              </a:ext>
            </a:extLst>
          </p:cNvPr>
          <p:cNvSpPr>
            <a:spLocks noGrp="1"/>
          </p:cNvSpPr>
          <p:nvPr>
            <p:ph type="title"/>
          </p:nvPr>
        </p:nvSpPr>
        <p:spPr/>
        <p:txBody>
          <a:bodyPr/>
          <a:lstStyle/>
          <a:p>
            <a:r>
              <a:rPr lang="en-US" dirty="0"/>
              <a:t>Presenting the Custom Metric</a:t>
            </a:r>
          </a:p>
        </p:txBody>
      </p:sp>
      <p:sp>
        <p:nvSpPr>
          <p:cNvPr id="3" name="Content Placeholder 2">
            <a:extLst>
              <a:ext uri="{FF2B5EF4-FFF2-40B4-BE49-F238E27FC236}">
                <a16:creationId xmlns:a16="http://schemas.microsoft.com/office/drawing/2014/main" id="{3EAE23AC-741B-8C49-8169-04CC6AA41A53}"/>
              </a:ext>
            </a:extLst>
          </p:cNvPr>
          <p:cNvSpPr>
            <a:spLocks noGrp="1"/>
          </p:cNvSpPr>
          <p:nvPr>
            <p:ph idx="1"/>
          </p:nvPr>
        </p:nvSpPr>
        <p:spPr/>
        <p:txBody>
          <a:bodyPr/>
          <a:lstStyle/>
          <a:p>
            <a:r>
              <a:rPr lang="en-US" dirty="0"/>
              <a:t>We can run this service locally to show the Prometheus metric being exported.</a:t>
            </a:r>
          </a:p>
          <a:p>
            <a:pPr marL="0" indent="0">
              <a:buNone/>
            </a:pPr>
            <a:endParaRPr lang="en-US" dirty="0"/>
          </a:p>
        </p:txBody>
      </p:sp>
      <p:pic>
        <p:nvPicPr>
          <p:cNvPr id="5" name="Picture 4">
            <a:extLst>
              <a:ext uri="{FF2B5EF4-FFF2-40B4-BE49-F238E27FC236}">
                <a16:creationId xmlns:a16="http://schemas.microsoft.com/office/drawing/2014/main" id="{AB651879-E995-8A4F-86D6-D416D0814921}"/>
              </a:ext>
            </a:extLst>
          </p:cNvPr>
          <p:cNvPicPr>
            <a:picLocks noChangeAspect="1"/>
          </p:cNvPicPr>
          <p:nvPr/>
        </p:nvPicPr>
        <p:blipFill>
          <a:blip r:embed="rId2"/>
          <a:stretch>
            <a:fillRect/>
          </a:stretch>
        </p:blipFill>
        <p:spPr>
          <a:xfrm>
            <a:off x="1108656" y="2778259"/>
            <a:ext cx="7226300" cy="863600"/>
          </a:xfrm>
          <a:prstGeom prst="rect">
            <a:avLst/>
          </a:prstGeom>
        </p:spPr>
      </p:pic>
    </p:spTree>
    <p:extLst>
      <p:ext uri="{BB962C8B-B14F-4D97-AF65-F5344CB8AC3E}">
        <p14:creationId xmlns:p14="http://schemas.microsoft.com/office/powerpoint/2010/main" val="107323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0671-BBC6-5240-A34F-CA5F1ADE7F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33BAD9-C809-4145-82ED-63A065A7403F}"/>
              </a:ext>
            </a:extLst>
          </p:cNvPr>
          <p:cNvSpPr>
            <a:spLocks noGrp="1"/>
          </p:cNvSpPr>
          <p:nvPr>
            <p:ph idx="1"/>
          </p:nvPr>
        </p:nvSpPr>
        <p:spPr>
          <a:xfrm>
            <a:off x="838200" y="1825625"/>
            <a:ext cx="3513667" cy="4351338"/>
          </a:xfrm>
        </p:spPr>
        <p:txBody>
          <a:bodyPr/>
          <a:lstStyle/>
          <a:p>
            <a:r>
              <a:rPr lang="en-US" dirty="0"/>
              <a:t>If we go to </a:t>
            </a:r>
            <a:r>
              <a:rPr lang="en-US" dirty="0">
                <a:hlinkClick r:id="rId2"/>
              </a:rPr>
              <a:t>http://localhost:8000</a:t>
            </a:r>
            <a:r>
              <a:rPr lang="en-US" dirty="0"/>
              <a:t>, we can see that the metric is being served. The function has not been called so the value is 0.</a:t>
            </a:r>
          </a:p>
          <a:p>
            <a:r>
              <a:rPr lang="en-US" dirty="0"/>
              <a:t>This data can be read by Prometheus</a:t>
            </a:r>
          </a:p>
        </p:txBody>
      </p:sp>
      <p:pic>
        <p:nvPicPr>
          <p:cNvPr id="4" name="Picture 3" descr="A screenshot of a social media post&#10;&#10;Description automatically generated">
            <a:extLst>
              <a:ext uri="{FF2B5EF4-FFF2-40B4-BE49-F238E27FC236}">
                <a16:creationId xmlns:a16="http://schemas.microsoft.com/office/drawing/2014/main" id="{7C2F36A2-5B7D-DA43-B446-DB35F3E0C2F4}"/>
              </a:ext>
            </a:extLst>
          </p:cNvPr>
          <p:cNvPicPr>
            <a:picLocks noChangeAspect="1"/>
          </p:cNvPicPr>
          <p:nvPr/>
        </p:nvPicPr>
        <p:blipFill>
          <a:blip r:embed="rId3"/>
          <a:stretch>
            <a:fillRect/>
          </a:stretch>
        </p:blipFill>
        <p:spPr>
          <a:xfrm>
            <a:off x="4550833" y="1825625"/>
            <a:ext cx="7808562" cy="4642379"/>
          </a:xfrm>
          <a:prstGeom prst="rect">
            <a:avLst/>
          </a:prstGeom>
        </p:spPr>
      </p:pic>
      <p:cxnSp>
        <p:nvCxnSpPr>
          <p:cNvPr id="6" name="Straight Arrow Connector 5">
            <a:extLst>
              <a:ext uri="{FF2B5EF4-FFF2-40B4-BE49-F238E27FC236}">
                <a16:creationId xmlns:a16="http://schemas.microsoft.com/office/drawing/2014/main" id="{2D8E111D-19B5-8440-96E1-792C874FA421}"/>
              </a:ext>
            </a:extLst>
          </p:cNvPr>
          <p:cNvCxnSpPr/>
          <p:nvPr/>
        </p:nvCxnSpPr>
        <p:spPr>
          <a:xfrm flipH="1">
            <a:off x="6096000" y="5756856"/>
            <a:ext cx="1412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435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1F69-AFFE-1046-A7F9-504876178227}"/>
              </a:ext>
            </a:extLst>
          </p:cNvPr>
          <p:cNvSpPr>
            <a:spLocks noGrp="1"/>
          </p:cNvSpPr>
          <p:nvPr>
            <p:ph type="title"/>
          </p:nvPr>
        </p:nvSpPr>
        <p:spPr/>
        <p:txBody>
          <a:bodyPr/>
          <a:lstStyle/>
          <a:p>
            <a:r>
              <a:rPr lang="en-US" dirty="0"/>
              <a:t>Airmiles Service</a:t>
            </a:r>
          </a:p>
        </p:txBody>
      </p:sp>
      <p:graphicFrame>
        <p:nvGraphicFramePr>
          <p:cNvPr id="4" name="Content Placeholder 3">
            <a:extLst>
              <a:ext uri="{FF2B5EF4-FFF2-40B4-BE49-F238E27FC236}">
                <a16:creationId xmlns:a16="http://schemas.microsoft.com/office/drawing/2014/main" id="{18B9B22E-13AA-D340-87A9-E787C2415BA8}"/>
              </a:ext>
            </a:extLst>
          </p:cNvPr>
          <p:cNvGraphicFramePr>
            <a:graphicFrameLocks noGrp="1"/>
          </p:cNvGraphicFramePr>
          <p:nvPr>
            <p:ph idx="1"/>
            <p:extLst>
              <p:ext uri="{D42A27DB-BD31-4B8C-83A1-F6EECF244321}">
                <p14:modId xmlns:p14="http://schemas.microsoft.com/office/powerpoint/2010/main" val="1775032610"/>
              </p:ext>
            </p:extLst>
          </p:nvPr>
        </p:nvGraphicFramePr>
        <p:xfrm>
          <a:off x="7535333" y="1426607"/>
          <a:ext cx="4013200" cy="4601660"/>
        </p:xfrm>
        <a:graphic>
          <a:graphicData uri="http://schemas.openxmlformats.org/drawingml/2006/table">
            <a:tbl>
              <a:tblPr/>
              <a:tblGrid>
                <a:gridCol w="4013200">
                  <a:extLst>
                    <a:ext uri="{9D8B030D-6E8A-4147-A177-3AD203B41FA5}">
                      <a16:colId xmlns:a16="http://schemas.microsoft.com/office/drawing/2014/main" val="3765212463"/>
                    </a:ext>
                  </a:extLst>
                </a:gridCol>
              </a:tblGrid>
              <a:tr h="4601660">
                <a:tc>
                  <a:txBody>
                    <a:bodyPr/>
                    <a:lstStyle/>
                    <a:p>
                      <a:pPr rtl="0" fontAlgn="t">
                        <a:spcBef>
                          <a:spcPts val="0"/>
                        </a:spcBef>
                        <a:spcAft>
                          <a:spcPts val="0"/>
                        </a:spcAft>
                      </a:pPr>
                      <a:r>
                        <a:rPr lang="en-US" sz="1100" b="0" i="0" u="none" strike="noStrike" dirty="0">
                          <a:solidFill>
                            <a:srgbClr val="FCC28C"/>
                          </a:solidFill>
                          <a:effectLst/>
                          <a:latin typeface="Consolas" panose="020B0609020204030204" pitchFamily="49" charset="0"/>
                        </a:rPr>
                        <a:t>import</a:t>
                      </a:r>
                      <a:r>
                        <a:rPr lang="en-US" sz="1100" b="0" i="0" u="none" strike="noStrike" dirty="0">
                          <a:solidFill>
                            <a:srgbClr val="FFFFFF"/>
                          </a:solidFill>
                          <a:effectLst/>
                          <a:latin typeface="Consolas" panose="020B0609020204030204" pitchFamily="49" charset="0"/>
                        </a:rPr>
                        <a:t> random</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CC28C"/>
                          </a:solidFill>
                          <a:effectLst/>
                          <a:latin typeface="Consolas" panose="020B0609020204030204" pitchFamily="49" charset="0"/>
                        </a:rPr>
                        <a:t>from</a:t>
                      </a: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FF"/>
                          </a:solidFill>
                          <a:effectLst/>
                          <a:latin typeface="Consolas" panose="020B0609020204030204" pitchFamily="49" charset="0"/>
                        </a:rPr>
                        <a:t>nameko.rpc</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FCC28C"/>
                          </a:solidFill>
                          <a:effectLst/>
                          <a:latin typeface="Consolas" panose="020B0609020204030204" pitchFamily="49" charset="0"/>
                        </a:rPr>
                        <a:t>import</a:t>
                      </a: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FF"/>
                          </a:solidFill>
                          <a:effectLst/>
                          <a:latin typeface="Consolas" panose="020B0609020204030204" pitchFamily="49" charset="0"/>
                        </a:rPr>
                        <a:t>rpc</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CC28C"/>
                          </a:solidFill>
                          <a:effectLst/>
                          <a:latin typeface="Consolas" panose="020B0609020204030204" pitchFamily="49" charset="0"/>
                        </a:rPr>
                        <a:t>from</a:t>
                      </a: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FF"/>
                          </a:solidFill>
                          <a:effectLst/>
                          <a:latin typeface="Consolas" panose="020B0609020204030204" pitchFamily="49" charset="0"/>
                        </a:rPr>
                        <a:t>nameko_redis</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FCC28C"/>
                          </a:solidFill>
                          <a:effectLst/>
                          <a:latin typeface="Consolas" panose="020B0609020204030204" pitchFamily="49" charset="0"/>
                        </a:rPr>
                        <a:t>import</a:t>
                      </a:r>
                      <a:r>
                        <a:rPr lang="en-US" sz="1100" b="0" i="0" u="none" strike="noStrike" dirty="0">
                          <a:solidFill>
                            <a:srgbClr val="FFFFFF"/>
                          </a:solidFill>
                          <a:effectLst/>
                          <a:latin typeface="Consolas" panose="020B0609020204030204" pitchFamily="49" charset="0"/>
                        </a:rPr>
                        <a:t> Redis</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r>
                        <a:rPr lang="en-US" sz="1100" b="0" i="0" u="none" strike="noStrike" dirty="0">
                          <a:solidFill>
                            <a:srgbClr val="FCC28C"/>
                          </a:solidFill>
                          <a:effectLst/>
                          <a:latin typeface="Consolas" panose="020B0609020204030204" pitchFamily="49" charset="0"/>
                        </a:rPr>
                        <a:t>class</a:t>
                      </a: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AA"/>
                          </a:solidFill>
                          <a:effectLst/>
                          <a:latin typeface="Consolas" panose="020B0609020204030204" pitchFamily="49" charset="0"/>
                        </a:rPr>
                        <a:t>AirmilesService</a:t>
                      </a:r>
                      <a:r>
                        <a:rPr lang="en-US" sz="1100" b="0" i="0" u="none" strike="noStrike" dirty="0">
                          <a:solidFill>
                            <a:srgbClr val="FFFFFF"/>
                          </a:solidFill>
                          <a:effectLst/>
                          <a:latin typeface="Consolas" panose="020B0609020204030204" pitchFamily="49" charset="0"/>
                        </a:rPr>
                        <a:t>:</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name = </a:t>
                      </a:r>
                      <a:r>
                        <a:rPr lang="en-US" sz="1100" b="0" i="0" u="none" strike="noStrike" dirty="0">
                          <a:solidFill>
                            <a:srgbClr val="A2FCA2"/>
                          </a:solidFill>
                          <a:effectLst/>
                          <a:latin typeface="Consolas" panose="020B0609020204030204" pitchFamily="49" charset="0"/>
                        </a:rPr>
                        <a:t>"</a:t>
                      </a:r>
                      <a:r>
                        <a:rPr lang="en-US" sz="1100" b="0" i="0" u="none" strike="noStrike" dirty="0" err="1">
                          <a:solidFill>
                            <a:srgbClr val="A2FCA2"/>
                          </a:solidFill>
                          <a:effectLst/>
                          <a:latin typeface="Consolas" panose="020B0609020204030204" pitchFamily="49" charset="0"/>
                        </a:rPr>
                        <a:t>airmiles_service</a:t>
                      </a:r>
                      <a:r>
                        <a:rPr lang="en-US" sz="1100" b="0" i="0" u="none" strike="noStrike" dirty="0">
                          <a:solidFill>
                            <a:srgbClr val="A2FCA2"/>
                          </a:solidFill>
                          <a:effectLst/>
                          <a:latin typeface="Consolas" panose="020B0609020204030204" pitchFamily="49" charset="0"/>
                        </a:rPr>
                        <a:t>"</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FF"/>
                          </a:solidFill>
                          <a:effectLst/>
                          <a:latin typeface="Consolas" panose="020B0609020204030204" pitchFamily="49" charset="0"/>
                        </a:rPr>
                        <a:t>redis</a:t>
                      </a:r>
                      <a:r>
                        <a:rPr lang="en-US" sz="1100" b="0" i="0" u="none" strike="noStrike" dirty="0">
                          <a:solidFill>
                            <a:srgbClr val="FFFFFF"/>
                          </a:solidFill>
                          <a:effectLst/>
                          <a:latin typeface="Consolas" panose="020B0609020204030204" pitchFamily="49" charset="0"/>
                        </a:rPr>
                        <a:t> = Redis(</a:t>
                      </a:r>
                      <a:r>
                        <a:rPr lang="en-US" sz="1100" b="0" i="0" u="none" strike="noStrike" dirty="0">
                          <a:solidFill>
                            <a:srgbClr val="A2FCA2"/>
                          </a:solidFill>
                          <a:effectLst/>
                          <a:latin typeface="Consolas" panose="020B0609020204030204" pitchFamily="49" charset="0"/>
                        </a:rPr>
                        <a:t>'</a:t>
                      </a:r>
                      <a:r>
                        <a:rPr lang="en-US" sz="1100" b="0" i="0" u="none" strike="noStrike" dirty="0" err="1">
                          <a:solidFill>
                            <a:srgbClr val="A2FCA2"/>
                          </a:solidFill>
                          <a:effectLst/>
                          <a:latin typeface="Consolas" panose="020B0609020204030204" pitchFamily="49" charset="0"/>
                        </a:rPr>
                        <a:t>airmiles_db</a:t>
                      </a:r>
                      <a:r>
                        <a:rPr lang="en-US" sz="1100" b="0" i="0" u="none" strike="noStrike" dirty="0">
                          <a:solidFill>
                            <a:srgbClr val="A2FCA2"/>
                          </a:solidFill>
                          <a:effectLst/>
                          <a:latin typeface="Consolas" panose="020B0609020204030204" pitchFamily="49" charset="0"/>
                        </a:rPr>
                        <a:t>'</a:t>
                      </a:r>
                      <a:r>
                        <a:rPr lang="en-US" sz="1100" b="0" i="0" u="none" strike="noStrike" dirty="0">
                          <a:solidFill>
                            <a:srgbClr val="FFFFFF"/>
                          </a:solidFill>
                          <a:effectLst/>
                          <a:latin typeface="Consolas" panose="020B0609020204030204" pitchFamily="49" charset="0"/>
                        </a:rPr>
                        <a:t>)</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r>
                        <a:rPr lang="en-US" sz="1100" b="0" i="0" u="none" strike="noStrike" dirty="0">
                          <a:solidFill>
                            <a:srgbClr val="FC9B9B"/>
                          </a:solidFill>
                          <a:effectLst/>
                          <a:latin typeface="Consolas" panose="020B0609020204030204" pitchFamily="49" charset="0"/>
                        </a:rPr>
                        <a:t>  @</a:t>
                      </a:r>
                      <a:r>
                        <a:rPr lang="en-US" sz="1100" b="0" i="0" u="none" strike="noStrike" dirty="0" err="1">
                          <a:solidFill>
                            <a:srgbClr val="FC9B9B"/>
                          </a:solidFill>
                          <a:effectLst/>
                          <a:latin typeface="Consolas" panose="020B0609020204030204" pitchFamily="49" charset="0"/>
                        </a:rPr>
                        <a:t>rpc</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FCC28C"/>
                          </a:solidFill>
                          <a:effectLst/>
                          <a:latin typeface="Consolas" panose="020B0609020204030204" pitchFamily="49" charset="0"/>
                        </a:rPr>
                        <a:t>def</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FFFFAA"/>
                          </a:solidFill>
                          <a:effectLst/>
                          <a:latin typeface="Consolas" panose="020B0609020204030204" pitchFamily="49" charset="0"/>
                        </a:rPr>
                        <a:t>get</a:t>
                      </a:r>
                      <a:r>
                        <a:rPr lang="en-US" sz="1100" b="0" i="0" u="none" strike="noStrike" dirty="0">
                          <a:solidFill>
                            <a:srgbClr val="FFFFFF"/>
                          </a:solidFill>
                          <a:effectLst/>
                          <a:latin typeface="Consolas" panose="020B0609020204030204" pitchFamily="49" charset="0"/>
                        </a:rPr>
                        <a:t>(self, name):</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miles = </a:t>
                      </a:r>
                      <a:r>
                        <a:rPr lang="en-US" sz="1100" b="0" i="0" u="none" strike="noStrike" dirty="0" err="1">
                          <a:solidFill>
                            <a:srgbClr val="FFFFFF"/>
                          </a:solidFill>
                          <a:effectLst/>
                          <a:latin typeface="Consolas" panose="020B0609020204030204" pitchFamily="49" charset="0"/>
                        </a:rPr>
                        <a:t>self.redis.get</a:t>
                      </a:r>
                      <a:r>
                        <a:rPr lang="en-US" sz="1100" b="0" i="0" u="none" strike="noStrike" dirty="0">
                          <a:solidFill>
                            <a:srgbClr val="FFFFFF"/>
                          </a:solidFill>
                          <a:effectLst/>
                          <a:latin typeface="Consolas" panose="020B0609020204030204" pitchFamily="49" charset="0"/>
                        </a:rPr>
                        <a:t>(name)</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FCC28C"/>
                          </a:solidFill>
                          <a:effectLst/>
                          <a:latin typeface="Consolas" panose="020B0609020204030204" pitchFamily="49" charset="0"/>
                        </a:rPr>
                        <a:t>return</a:t>
                      </a:r>
                      <a:r>
                        <a:rPr lang="en-US" sz="1100" b="0" i="0" u="none" strike="noStrike" dirty="0">
                          <a:solidFill>
                            <a:srgbClr val="FFFFFF"/>
                          </a:solidFill>
                          <a:effectLst/>
                          <a:latin typeface="Consolas" panose="020B0609020204030204" pitchFamily="49" charset="0"/>
                        </a:rPr>
                        <a:t> miles</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r>
                        <a:rPr lang="en-US" sz="1100" b="0" i="0" u="none" strike="noStrike" dirty="0">
                          <a:solidFill>
                            <a:srgbClr val="FC9B9B"/>
                          </a:solidFill>
                          <a:effectLst/>
                          <a:latin typeface="Consolas" panose="020B0609020204030204" pitchFamily="49" charset="0"/>
                        </a:rPr>
                        <a:t>  @</a:t>
                      </a:r>
                      <a:r>
                        <a:rPr lang="en-US" sz="1100" b="0" i="0" u="none" strike="noStrike" dirty="0" err="1">
                          <a:solidFill>
                            <a:srgbClr val="FC9B9B"/>
                          </a:solidFill>
                          <a:effectLst/>
                          <a:latin typeface="Consolas" panose="020B0609020204030204" pitchFamily="49" charset="0"/>
                        </a:rPr>
                        <a:t>rpc</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FCC28C"/>
                          </a:solidFill>
                          <a:effectLst/>
                          <a:latin typeface="Consolas" panose="020B0609020204030204" pitchFamily="49" charset="0"/>
                        </a:rPr>
                        <a:t>def</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FFFFAA"/>
                          </a:solidFill>
                          <a:effectLst/>
                          <a:latin typeface="Consolas" panose="020B0609020204030204" pitchFamily="49" charset="0"/>
                        </a:rPr>
                        <a:t>create</a:t>
                      </a:r>
                      <a:r>
                        <a:rPr lang="en-US" sz="1100" b="0" i="0" u="none" strike="noStrike" dirty="0">
                          <a:solidFill>
                            <a:srgbClr val="FFFFFF"/>
                          </a:solidFill>
                          <a:effectLst/>
                          <a:latin typeface="Consolas" panose="020B0609020204030204" pitchFamily="49" charset="0"/>
                        </a:rPr>
                        <a:t>(self, name):</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miles = </a:t>
                      </a:r>
                      <a:r>
                        <a:rPr lang="en-US" sz="1100" b="0" i="0" u="none" strike="noStrike" dirty="0" err="1">
                          <a:solidFill>
                            <a:srgbClr val="FFFFFF"/>
                          </a:solidFill>
                          <a:effectLst/>
                          <a:latin typeface="Consolas" panose="020B0609020204030204" pitchFamily="49" charset="0"/>
                        </a:rPr>
                        <a:t>random.randint</a:t>
                      </a:r>
                      <a:r>
                        <a:rPr lang="en-US" sz="1100" b="0" i="0" u="none" strike="noStrike" dirty="0">
                          <a:solidFill>
                            <a:srgbClr val="FFFFFF"/>
                          </a:solidFill>
                          <a:effectLst/>
                          <a:latin typeface="Consolas" panose="020B0609020204030204" pitchFamily="49" charset="0"/>
                        </a:rPr>
                        <a:t>(</a:t>
                      </a:r>
                      <a:r>
                        <a:rPr lang="en-US" sz="1100" b="0" i="0" u="none" strike="noStrike" dirty="0">
                          <a:solidFill>
                            <a:srgbClr val="D36363"/>
                          </a:solidFill>
                          <a:effectLst/>
                          <a:latin typeface="Consolas" panose="020B0609020204030204" pitchFamily="49" charset="0"/>
                        </a:rPr>
                        <a:t>50</a:t>
                      </a: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D36363"/>
                          </a:solidFill>
                          <a:effectLst/>
                          <a:latin typeface="Consolas" panose="020B0609020204030204" pitchFamily="49" charset="0"/>
                        </a:rPr>
                        <a:t>1000</a:t>
                      </a:r>
                      <a:r>
                        <a:rPr lang="en-US" sz="1100" b="0" i="0" u="none" strike="noStrike" dirty="0">
                          <a:solidFill>
                            <a:srgbClr val="FFFFFF"/>
                          </a:solidFill>
                          <a:effectLst/>
                          <a:latin typeface="Consolas" panose="020B0609020204030204" pitchFamily="49" charset="0"/>
                        </a:rPr>
                        <a:t>)</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err="1">
                          <a:solidFill>
                            <a:srgbClr val="FFFFFF"/>
                          </a:solidFill>
                          <a:effectLst/>
                          <a:latin typeface="Consolas" panose="020B0609020204030204" pitchFamily="49" charset="0"/>
                        </a:rPr>
                        <a:t>self.redis.set</a:t>
                      </a:r>
                      <a:r>
                        <a:rPr lang="en-US" sz="1100" b="0" i="0" u="none" strike="noStrike" dirty="0">
                          <a:solidFill>
                            <a:srgbClr val="FFFFFF"/>
                          </a:solidFill>
                          <a:effectLst/>
                          <a:latin typeface="Consolas" panose="020B0609020204030204" pitchFamily="49" charset="0"/>
                        </a:rPr>
                        <a:t>(name, str(miles))</a:t>
                      </a:r>
                      <a:br>
                        <a:rPr lang="en-US" sz="1100" b="0" i="0" u="none" strike="noStrike" dirty="0">
                          <a:solidFill>
                            <a:srgbClr val="FFFFFF"/>
                          </a:solidFill>
                          <a:effectLst/>
                          <a:latin typeface="Consolas" panose="020B0609020204030204" pitchFamily="49" charset="0"/>
                        </a:rPr>
                      </a:br>
                      <a:r>
                        <a:rPr lang="en-US" sz="1100" b="0" i="0" u="none" strike="noStrike" dirty="0">
                          <a:solidFill>
                            <a:srgbClr val="FFFFFF"/>
                          </a:solidFill>
                          <a:effectLst/>
                          <a:latin typeface="Consolas" panose="020B0609020204030204" pitchFamily="49" charset="0"/>
                        </a:rPr>
                        <a:t>      </a:t>
                      </a:r>
                      <a:r>
                        <a:rPr lang="en-US" sz="1100" b="0" i="0" u="none" strike="noStrike" dirty="0">
                          <a:solidFill>
                            <a:srgbClr val="FCC28C"/>
                          </a:solidFill>
                          <a:effectLst/>
                          <a:latin typeface="Consolas" panose="020B0609020204030204" pitchFamily="49" charset="0"/>
                        </a:rPr>
                        <a:t>return</a:t>
                      </a:r>
                      <a:r>
                        <a:rPr lang="en-US" sz="1100" b="0" i="0" u="none" strike="noStrike" dirty="0">
                          <a:solidFill>
                            <a:srgbClr val="FFFFFF"/>
                          </a:solidFill>
                          <a:effectLst/>
                          <a:latin typeface="Consolas" panose="020B0609020204030204" pitchFamily="49" charset="0"/>
                        </a:rPr>
                        <a:t> str(miles)</a:t>
                      </a:r>
                      <a:br>
                        <a:rPr lang="en-US" sz="1100" b="0" i="0" u="none" strike="noStrike" dirty="0">
                          <a:solidFill>
                            <a:srgbClr val="FFFFFF"/>
                          </a:solidFill>
                          <a:effectLst/>
                          <a:latin typeface="Consolas" panose="020B0609020204030204" pitchFamily="49" charset="0"/>
                        </a:rPr>
                      </a:br>
                      <a:br>
                        <a:rPr lang="en-US" sz="1100" b="0" i="0" u="none" strike="noStrike" dirty="0">
                          <a:solidFill>
                            <a:srgbClr val="FFFFFF"/>
                          </a:solidFill>
                          <a:effectLst/>
                          <a:latin typeface="Consolas" panose="020B0609020204030204" pitchFamily="49" charset="0"/>
                        </a:rPr>
                      </a:br>
                      <a:endParaRPr lang="en-US" dirty="0">
                        <a:effectLst/>
                      </a:endParaRPr>
                    </a:p>
                  </a:txBody>
                  <a:tcPr marL="63500" marR="63500" marT="63500" marB="63500">
                    <a:lnL>
                      <a:noFill/>
                    </a:lnL>
                    <a:lnR>
                      <a:noFill/>
                    </a:lnR>
                    <a:lnT>
                      <a:noFill/>
                    </a:lnT>
                    <a:lnB>
                      <a:noFill/>
                    </a:lnB>
                    <a:solidFill>
                      <a:srgbClr val="333333"/>
                    </a:solidFill>
                  </a:tcPr>
                </a:tc>
                <a:extLst>
                  <a:ext uri="{0D108BD9-81ED-4DB2-BD59-A6C34878D82A}">
                    <a16:rowId xmlns:a16="http://schemas.microsoft.com/office/drawing/2014/main" val="91431947"/>
                  </a:ext>
                </a:extLst>
              </a:tr>
            </a:tbl>
          </a:graphicData>
        </a:graphic>
      </p:graphicFrame>
      <p:sp>
        <p:nvSpPr>
          <p:cNvPr id="5" name="Rectangle 1">
            <a:extLst>
              <a:ext uri="{FF2B5EF4-FFF2-40B4-BE49-F238E27FC236}">
                <a16:creationId xmlns:a16="http://schemas.microsoft.com/office/drawing/2014/main" id="{20257EC2-69E1-704E-8E48-A856E3A74BFB}"/>
              </a:ext>
            </a:extLst>
          </p:cNvPr>
          <p:cNvSpPr>
            <a:spLocks noChangeArrowheads="1"/>
          </p:cNvSpPr>
          <p:nvPr/>
        </p:nvSpPr>
        <p:spPr bwMode="auto">
          <a:xfrm>
            <a:off x="7408333" y="-980533"/>
            <a:ext cx="360262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131F0F9-7971-9846-908C-E9E73BC80156}"/>
              </a:ext>
            </a:extLst>
          </p:cNvPr>
          <p:cNvSpPr txBox="1"/>
          <p:nvPr/>
        </p:nvSpPr>
        <p:spPr>
          <a:xfrm>
            <a:off x="838200" y="1506021"/>
            <a:ext cx="657013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airmiles service receives a message from the bookings service and assigns a random amount of miles to the given name. This data is stored in a </a:t>
            </a:r>
            <a:r>
              <a:rPr lang="en-US" dirty="0" err="1"/>
              <a:t>redis</a:t>
            </a:r>
            <a:r>
              <a:rPr lang="en-US" dirty="0"/>
              <a:t> database.</a:t>
            </a:r>
          </a:p>
          <a:p>
            <a:pPr marL="285750" indent="-285750">
              <a:buFont typeface="Arial" panose="020B0604020202020204" pitchFamily="34" charset="0"/>
              <a:buChar char="•"/>
            </a:pPr>
            <a:r>
              <a:rPr lang="en-US" dirty="0"/>
              <a:t>There is also a get() function which can be called via the gateway service to get the amount of miles associate with a name.</a:t>
            </a:r>
          </a:p>
        </p:txBody>
      </p:sp>
    </p:spTree>
    <p:extLst>
      <p:ext uri="{BB962C8B-B14F-4D97-AF65-F5344CB8AC3E}">
        <p14:creationId xmlns:p14="http://schemas.microsoft.com/office/powerpoint/2010/main" val="2296897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26C6-6880-6241-8175-BF9F6FB8E123}"/>
              </a:ext>
            </a:extLst>
          </p:cNvPr>
          <p:cNvSpPr>
            <a:spLocks noGrp="1"/>
          </p:cNvSpPr>
          <p:nvPr>
            <p:ph type="title"/>
          </p:nvPr>
        </p:nvSpPr>
        <p:spPr/>
        <p:txBody>
          <a:bodyPr/>
          <a:lstStyle/>
          <a:p>
            <a:r>
              <a:rPr lang="en-US" dirty="0"/>
              <a:t>Basic Architecture</a:t>
            </a:r>
          </a:p>
        </p:txBody>
      </p:sp>
      <p:sp>
        <p:nvSpPr>
          <p:cNvPr id="5" name="TextBox 4">
            <a:extLst>
              <a:ext uri="{FF2B5EF4-FFF2-40B4-BE49-F238E27FC236}">
                <a16:creationId xmlns:a16="http://schemas.microsoft.com/office/drawing/2014/main" id="{67EA7830-7CAC-454B-8200-C6CC36B50B1A}"/>
              </a:ext>
            </a:extLst>
          </p:cNvPr>
          <p:cNvSpPr txBox="1"/>
          <p:nvPr/>
        </p:nvSpPr>
        <p:spPr>
          <a:xfrm>
            <a:off x="5350934" y="2810935"/>
            <a:ext cx="1117600" cy="369332"/>
          </a:xfrm>
          <a:prstGeom prst="rect">
            <a:avLst/>
          </a:prstGeom>
          <a:solidFill>
            <a:schemeClr val="accent1">
              <a:lumMod val="60000"/>
              <a:lumOff val="40000"/>
            </a:schemeClr>
          </a:solidFill>
        </p:spPr>
        <p:txBody>
          <a:bodyPr wrap="square" rtlCol="0">
            <a:spAutoFit/>
          </a:bodyPr>
          <a:lstStyle/>
          <a:p>
            <a:r>
              <a:rPr lang="en-US" dirty="0"/>
              <a:t>Gateway</a:t>
            </a:r>
          </a:p>
        </p:txBody>
      </p:sp>
      <p:sp>
        <p:nvSpPr>
          <p:cNvPr id="6" name="TextBox 5">
            <a:extLst>
              <a:ext uri="{FF2B5EF4-FFF2-40B4-BE49-F238E27FC236}">
                <a16:creationId xmlns:a16="http://schemas.microsoft.com/office/drawing/2014/main" id="{C3C2AFC7-EF4F-D14D-9E3F-73485689086B}"/>
              </a:ext>
            </a:extLst>
          </p:cNvPr>
          <p:cNvSpPr txBox="1"/>
          <p:nvPr/>
        </p:nvSpPr>
        <p:spPr>
          <a:xfrm>
            <a:off x="3519409" y="4001294"/>
            <a:ext cx="1151467" cy="367506"/>
          </a:xfrm>
          <a:prstGeom prst="rect">
            <a:avLst/>
          </a:prstGeom>
          <a:solidFill>
            <a:schemeClr val="accent1">
              <a:lumMod val="60000"/>
              <a:lumOff val="40000"/>
            </a:schemeClr>
          </a:solidFill>
        </p:spPr>
        <p:txBody>
          <a:bodyPr wrap="square" rtlCol="0">
            <a:spAutoFit/>
          </a:bodyPr>
          <a:lstStyle/>
          <a:p>
            <a:r>
              <a:rPr lang="en-US" dirty="0"/>
              <a:t>Bookings</a:t>
            </a:r>
          </a:p>
        </p:txBody>
      </p:sp>
      <p:sp>
        <p:nvSpPr>
          <p:cNvPr id="7" name="TextBox 6">
            <a:extLst>
              <a:ext uri="{FF2B5EF4-FFF2-40B4-BE49-F238E27FC236}">
                <a16:creationId xmlns:a16="http://schemas.microsoft.com/office/drawing/2014/main" id="{52477257-E9E0-0747-85B0-1FAB6C0DE824}"/>
              </a:ext>
            </a:extLst>
          </p:cNvPr>
          <p:cNvSpPr txBox="1"/>
          <p:nvPr/>
        </p:nvSpPr>
        <p:spPr>
          <a:xfrm>
            <a:off x="7112002" y="4001294"/>
            <a:ext cx="1016000" cy="367506"/>
          </a:xfrm>
          <a:prstGeom prst="rect">
            <a:avLst/>
          </a:prstGeom>
          <a:solidFill>
            <a:schemeClr val="accent1">
              <a:lumMod val="60000"/>
              <a:lumOff val="40000"/>
            </a:schemeClr>
          </a:solidFill>
        </p:spPr>
        <p:txBody>
          <a:bodyPr wrap="square" rtlCol="0">
            <a:spAutoFit/>
          </a:bodyPr>
          <a:lstStyle/>
          <a:p>
            <a:r>
              <a:rPr lang="en-US" dirty="0"/>
              <a:t>Airmiles</a:t>
            </a:r>
          </a:p>
        </p:txBody>
      </p:sp>
      <p:sp>
        <p:nvSpPr>
          <p:cNvPr id="12" name="Down Arrow 11">
            <a:extLst>
              <a:ext uri="{FF2B5EF4-FFF2-40B4-BE49-F238E27FC236}">
                <a16:creationId xmlns:a16="http://schemas.microsoft.com/office/drawing/2014/main" id="{8A787421-8777-3545-AA72-C7E07190A39A}"/>
              </a:ext>
            </a:extLst>
          </p:cNvPr>
          <p:cNvSpPr/>
          <p:nvPr/>
        </p:nvSpPr>
        <p:spPr>
          <a:xfrm>
            <a:off x="5723467" y="2253144"/>
            <a:ext cx="372533" cy="5577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4CB7845-C768-734C-85BF-736F2BD8FAC2}"/>
              </a:ext>
            </a:extLst>
          </p:cNvPr>
          <p:cNvSpPr/>
          <p:nvPr/>
        </p:nvSpPr>
        <p:spPr>
          <a:xfrm rot="2988708">
            <a:off x="4626657" y="2966946"/>
            <a:ext cx="308209" cy="11880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A4367DE6-87F5-D34C-8701-F10CE4CCB20C}"/>
              </a:ext>
            </a:extLst>
          </p:cNvPr>
          <p:cNvSpPr/>
          <p:nvPr/>
        </p:nvSpPr>
        <p:spPr>
          <a:xfrm rot="16200000">
            <a:off x="5737693" y="3045293"/>
            <a:ext cx="307492" cy="2339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F1F2660-AC57-8648-8C1B-01193E1F66DA}"/>
              </a:ext>
            </a:extLst>
          </p:cNvPr>
          <p:cNvSpPr txBox="1"/>
          <p:nvPr/>
        </p:nvSpPr>
        <p:spPr>
          <a:xfrm>
            <a:off x="5215466" y="1859012"/>
            <a:ext cx="1388533" cy="369332"/>
          </a:xfrm>
          <a:prstGeom prst="rect">
            <a:avLst/>
          </a:prstGeom>
          <a:noFill/>
        </p:spPr>
        <p:txBody>
          <a:bodyPr wrap="square" rtlCol="0">
            <a:spAutoFit/>
          </a:bodyPr>
          <a:lstStyle/>
          <a:p>
            <a:r>
              <a:rPr lang="en-US" dirty="0"/>
              <a:t>Post Request</a:t>
            </a:r>
          </a:p>
        </p:txBody>
      </p:sp>
      <p:sp>
        <p:nvSpPr>
          <p:cNvPr id="16" name="TextBox 15">
            <a:extLst>
              <a:ext uri="{FF2B5EF4-FFF2-40B4-BE49-F238E27FC236}">
                <a16:creationId xmlns:a16="http://schemas.microsoft.com/office/drawing/2014/main" id="{3BC16CE9-237A-CE42-8DB3-9A59E08F9BAF}"/>
              </a:ext>
            </a:extLst>
          </p:cNvPr>
          <p:cNvSpPr txBox="1"/>
          <p:nvPr/>
        </p:nvSpPr>
        <p:spPr>
          <a:xfrm>
            <a:off x="1589009" y="4030387"/>
            <a:ext cx="1219200" cy="369332"/>
          </a:xfrm>
          <a:prstGeom prst="rect">
            <a:avLst/>
          </a:prstGeom>
          <a:solidFill>
            <a:schemeClr val="accent6">
              <a:lumMod val="60000"/>
              <a:lumOff val="40000"/>
            </a:schemeClr>
          </a:solidFill>
        </p:spPr>
        <p:txBody>
          <a:bodyPr wrap="square" rtlCol="0">
            <a:spAutoFit/>
          </a:bodyPr>
          <a:lstStyle/>
          <a:p>
            <a:r>
              <a:rPr lang="en-US" dirty="0"/>
              <a:t>Redis </a:t>
            </a:r>
            <a:r>
              <a:rPr lang="en-US" dirty="0" err="1"/>
              <a:t>db</a:t>
            </a:r>
            <a:endParaRPr lang="en-US" dirty="0"/>
          </a:p>
        </p:txBody>
      </p:sp>
      <p:sp>
        <p:nvSpPr>
          <p:cNvPr id="17" name="TextBox 16">
            <a:extLst>
              <a:ext uri="{FF2B5EF4-FFF2-40B4-BE49-F238E27FC236}">
                <a16:creationId xmlns:a16="http://schemas.microsoft.com/office/drawing/2014/main" id="{8541499E-68CA-BB4C-82FD-40876D2F0086}"/>
              </a:ext>
            </a:extLst>
          </p:cNvPr>
          <p:cNvSpPr txBox="1"/>
          <p:nvPr/>
        </p:nvSpPr>
        <p:spPr>
          <a:xfrm>
            <a:off x="8839202" y="3999468"/>
            <a:ext cx="1219200" cy="369332"/>
          </a:xfrm>
          <a:prstGeom prst="rect">
            <a:avLst/>
          </a:prstGeom>
          <a:solidFill>
            <a:schemeClr val="accent6">
              <a:lumMod val="60000"/>
              <a:lumOff val="40000"/>
            </a:schemeClr>
          </a:solidFill>
        </p:spPr>
        <p:txBody>
          <a:bodyPr wrap="square" rtlCol="0">
            <a:spAutoFit/>
          </a:bodyPr>
          <a:lstStyle/>
          <a:p>
            <a:r>
              <a:rPr lang="en-US" dirty="0"/>
              <a:t>Redis </a:t>
            </a:r>
            <a:r>
              <a:rPr lang="en-US" dirty="0" err="1"/>
              <a:t>db</a:t>
            </a:r>
            <a:endParaRPr lang="en-US" dirty="0"/>
          </a:p>
        </p:txBody>
      </p:sp>
      <p:cxnSp>
        <p:nvCxnSpPr>
          <p:cNvPr id="19" name="Straight Connector 18">
            <a:extLst>
              <a:ext uri="{FF2B5EF4-FFF2-40B4-BE49-F238E27FC236}">
                <a16:creationId xmlns:a16="http://schemas.microsoft.com/office/drawing/2014/main" id="{F49B4DFF-58BC-9D4E-B255-10615FE0037C}"/>
              </a:ext>
            </a:extLst>
          </p:cNvPr>
          <p:cNvCxnSpPr>
            <a:stCxn id="16" idx="3"/>
            <a:endCxn id="6" idx="1"/>
          </p:cNvCxnSpPr>
          <p:nvPr/>
        </p:nvCxnSpPr>
        <p:spPr>
          <a:xfrm flipV="1">
            <a:off x="2808209" y="4185047"/>
            <a:ext cx="711200" cy="30006"/>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40C646D-6EA7-8849-93AF-1CEA4CC4D2A2}"/>
              </a:ext>
            </a:extLst>
          </p:cNvPr>
          <p:cNvCxnSpPr/>
          <p:nvPr/>
        </p:nvCxnSpPr>
        <p:spPr>
          <a:xfrm flipV="1">
            <a:off x="8125276" y="4169131"/>
            <a:ext cx="711200" cy="300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3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24170-4E7A-D141-9B86-211434A7CD24}"/>
              </a:ext>
            </a:extLst>
          </p:cNvPr>
          <p:cNvSpPr>
            <a:spLocks noGrp="1"/>
          </p:cNvSpPr>
          <p:nvPr>
            <p:ph type="title"/>
          </p:nvPr>
        </p:nvSpPr>
        <p:spPr/>
        <p:txBody>
          <a:bodyPr/>
          <a:lstStyle/>
          <a:p>
            <a:pPr algn="l" defTabSz="914400" rtl="0" eaLnBrk="1" latinLnBrk="0" hangingPunct="1">
              <a:lnSpc>
                <a:spcPct val="90000"/>
              </a:lnSpc>
              <a:spcBef>
                <a:spcPct val="0"/>
              </a:spcBef>
              <a:buNone/>
            </a:pPr>
            <a:r>
              <a:rPr lang="en-US" dirty="0"/>
              <a:t>Deploy </a:t>
            </a:r>
            <a:r>
              <a:rPr lang="en-US" dirty="0" err="1"/>
              <a:t>Rabbitmq</a:t>
            </a:r>
            <a:r>
              <a:rPr lang="en-US" dirty="0"/>
              <a:t> deployment (messaging service) to Kubernetes</a:t>
            </a:r>
          </a:p>
        </p:txBody>
      </p:sp>
      <p:sp>
        <p:nvSpPr>
          <p:cNvPr id="5" name="Rectangle 1">
            <a:extLst>
              <a:ext uri="{FF2B5EF4-FFF2-40B4-BE49-F238E27FC236}">
                <a16:creationId xmlns:a16="http://schemas.microsoft.com/office/drawing/2014/main" id="{65176A30-FB79-F348-885E-2F64B6A504AA}"/>
              </a:ext>
            </a:extLst>
          </p:cNvPr>
          <p:cNvSpPr>
            <a:spLocks noChangeArrowheads="1"/>
          </p:cNvSpPr>
          <p:nvPr/>
        </p:nvSpPr>
        <p:spPr bwMode="auto">
          <a:xfrm>
            <a:off x="-1" y="-870741"/>
            <a:ext cx="451145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9" name="Content Placeholder 8">
            <a:extLst>
              <a:ext uri="{FF2B5EF4-FFF2-40B4-BE49-F238E27FC236}">
                <a16:creationId xmlns:a16="http://schemas.microsoft.com/office/drawing/2014/main" id="{9AEBAA47-6E85-C448-A9CD-14B8E6C54305}"/>
              </a:ext>
            </a:extLst>
          </p:cNvPr>
          <p:cNvGraphicFramePr>
            <a:graphicFrameLocks noGrp="1"/>
          </p:cNvGraphicFramePr>
          <p:nvPr>
            <p:ph idx="1"/>
            <p:extLst>
              <p:ext uri="{D42A27DB-BD31-4B8C-83A1-F6EECF244321}">
                <p14:modId xmlns:p14="http://schemas.microsoft.com/office/powerpoint/2010/main" val="1013879214"/>
              </p:ext>
            </p:extLst>
          </p:nvPr>
        </p:nvGraphicFramePr>
        <p:xfrm>
          <a:off x="8988213" y="1027905"/>
          <a:ext cx="2238587" cy="7888896"/>
        </p:xfrm>
        <a:graphic>
          <a:graphicData uri="http://schemas.openxmlformats.org/drawingml/2006/table">
            <a:tbl>
              <a:tblPr/>
              <a:tblGrid>
                <a:gridCol w="2238587">
                  <a:extLst>
                    <a:ext uri="{9D8B030D-6E8A-4147-A177-3AD203B41FA5}">
                      <a16:colId xmlns:a16="http://schemas.microsoft.com/office/drawing/2014/main" val="3166099988"/>
                    </a:ext>
                  </a:extLst>
                </a:gridCol>
              </a:tblGrid>
              <a:tr h="7828227">
                <a:tc>
                  <a:txBody>
                    <a:bodyPr/>
                    <a:lstStyle/>
                    <a:p>
                      <a:pPr rtl="0" fontAlgn="t">
                        <a:spcBef>
                          <a:spcPts val="0"/>
                        </a:spcBef>
                        <a:spcAft>
                          <a:spcPts val="0"/>
                        </a:spcAft>
                      </a:pPr>
                      <a:r>
                        <a:rPr lang="en-US" sz="900" b="0" i="0" u="none" strike="noStrike" dirty="0" err="1">
                          <a:solidFill>
                            <a:srgbClr val="FFFFFF"/>
                          </a:solidFill>
                          <a:effectLst/>
                          <a:latin typeface="Consolas" panose="020B0609020204030204" pitchFamily="49" charset="0"/>
                        </a:rPr>
                        <a:t>apiVersion</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v1</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kind: </a:t>
                      </a:r>
                      <a:r>
                        <a:rPr lang="en-US" sz="900" b="0" i="0" u="none" strike="noStrike" dirty="0">
                          <a:solidFill>
                            <a:srgbClr val="A2FCA2"/>
                          </a:solidFill>
                          <a:effectLst/>
                          <a:latin typeface="Consolas" panose="020B0609020204030204" pitchFamily="49" charset="0"/>
                        </a:rPr>
                        <a:t>Service</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metadata:</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annotations:</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kompose.cmd</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kompose</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convert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kompose.version</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D36363"/>
                          </a:solidFill>
                          <a:effectLst/>
                          <a:latin typeface="Consolas" panose="020B0609020204030204" pitchFamily="49" charset="0"/>
                        </a:rPr>
                        <a:t>1.21.0</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err="1">
                          <a:solidFill>
                            <a:srgbClr val="FFFFFF"/>
                          </a:solidFill>
                          <a:effectLst/>
                          <a:latin typeface="Consolas" panose="020B0609020204030204" pitchFamily="49" charset="0"/>
                        </a:rPr>
                        <a:t>creationTimestamp</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null</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labels:</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io.kompose.service</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rabbit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name: </a:t>
                      </a:r>
                      <a:r>
                        <a:rPr lang="en-US" sz="900" b="0" i="0" u="none" strike="noStrike" dirty="0">
                          <a:solidFill>
                            <a:srgbClr val="A2FCA2"/>
                          </a:solidFill>
                          <a:effectLst/>
                          <a:latin typeface="Consolas" panose="020B0609020204030204" pitchFamily="49" charset="0"/>
                        </a:rPr>
                        <a:t>rabbit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spec:</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ports:</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 name: </a:t>
                      </a:r>
                      <a:r>
                        <a:rPr lang="en-US" sz="900" b="0" i="0" u="none" strike="noStrike" dirty="0">
                          <a:solidFill>
                            <a:srgbClr val="A2FCA2"/>
                          </a:solidFill>
                          <a:effectLst/>
                          <a:latin typeface="Consolas" panose="020B0609020204030204" pitchFamily="49" charset="0"/>
                        </a:rPr>
                        <a:t>"5672"</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port: </a:t>
                      </a:r>
                      <a:r>
                        <a:rPr lang="en-US" sz="900" b="0" i="0" u="none" strike="noStrike" dirty="0">
                          <a:solidFill>
                            <a:srgbClr val="D36363"/>
                          </a:solidFill>
                          <a:effectLst/>
                          <a:latin typeface="Consolas" panose="020B0609020204030204" pitchFamily="49" charset="0"/>
                        </a:rPr>
                        <a:t>5672</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targetPort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D36363"/>
                          </a:solidFill>
                          <a:effectLst/>
                          <a:latin typeface="Consolas" panose="020B0609020204030204" pitchFamily="49" charset="0"/>
                        </a:rPr>
                        <a:t>5672</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selector:</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io.kompose.service</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rabbit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status:</a:t>
                      </a:r>
                      <a:br>
                        <a:rPr lang="en-US" sz="900" b="0" i="0" u="none" strike="noStrike" dirty="0">
                          <a:solidFill>
                            <a:srgbClr val="FFFFFF"/>
                          </a:solidFill>
                          <a:effectLst/>
                          <a:latin typeface="Consolas" panose="020B0609020204030204" pitchFamily="49" charset="0"/>
                        </a:rPr>
                      </a:br>
                      <a:r>
                        <a:rPr lang="en-US" sz="900" b="0" i="0" u="none" strike="noStrike" dirty="0" err="1">
                          <a:solidFill>
                            <a:srgbClr val="FFFFFF"/>
                          </a:solidFill>
                          <a:effectLst/>
                          <a:latin typeface="Consolas" panose="020B0609020204030204" pitchFamily="49" charset="0"/>
                        </a:rPr>
                        <a:t>loadBalancer</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C9B9B"/>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err="1">
                          <a:solidFill>
                            <a:srgbClr val="FFFFFF"/>
                          </a:solidFill>
                          <a:effectLst/>
                          <a:latin typeface="Consolas" panose="020B0609020204030204" pitchFamily="49" charset="0"/>
                        </a:rPr>
                        <a:t>apiVersion</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apps/v1</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kind: </a:t>
                      </a:r>
                      <a:r>
                        <a:rPr lang="en-US" sz="900" b="0" i="0" u="none" strike="noStrike" dirty="0">
                          <a:solidFill>
                            <a:srgbClr val="A2FCA2"/>
                          </a:solidFill>
                          <a:effectLst/>
                          <a:latin typeface="Consolas" panose="020B0609020204030204" pitchFamily="49" charset="0"/>
                        </a:rPr>
                        <a:t>Deployment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metadata:</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annotations:</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kompose.cmd</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kompose</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convert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kompose.version</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D36363"/>
                          </a:solidFill>
                          <a:effectLst/>
                          <a:latin typeface="Consolas" panose="020B0609020204030204" pitchFamily="49" charset="0"/>
                        </a:rPr>
                        <a:t>1.21.0</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err="1">
                          <a:solidFill>
                            <a:srgbClr val="FFFFFF"/>
                          </a:solidFill>
                          <a:effectLst/>
                          <a:latin typeface="Consolas" panose="020B0609020204030204" pitchFamily="49" charset="0"/>
                        </a:rPr>
                        <a:t>creationTimestamp</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null</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labels:</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io.kompose.service</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rabbit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name: </a:t>
                      </a:r>
                      <a:r>
                        <a:rPr lang="en-US" sz="900" b="0" i="0" u="none" strike="noStrike" dirty="0">
                          <a:solidFill>
                            <a:srgbClr val="A2FCA2"/>
                          </a:solidFill>
                          <a:effectLst/>
                          <a:latin typeface="Consolas" panose="020B0609020204030204" pitchFamily="49" charset="0"/>
                        </a:rPr>
                        <a:t>rabbit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spec:</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replicas: </a:t>
                      </a:r>
                      <a:r>
                        <a:rPr lang="en-US" sz="900" b="0" i="0" u="none" strike="noStrike" dirty="0">
                          <a:solidFill>
                            <a:srgbClr val="D36363"/>
                          </a:solidFill>
                          <a:effectLst/>
                          <a:latin typeface="Consolas" panose="020B0609020204030204" pitchFamily="49" charset="0"/>
                        </a:rPr>
                        <a:t>1</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selector:</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matchLabels</a:t>
                      </a:r>
                      <a:r>
                        <a:rPr lang="en-US" sz="900" b="0" i="0" u="none" strike="noStrike" dirty="0">
                          <a:solidFill>
                            <a:srgbClr val="FFFFFF"/>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io.kompose.service</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rabbit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strategy: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template:</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metadata:</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annotations:</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kompose.cmd</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kompose</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convert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kompose.version</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D36363"/>
                          </a:solidFill>
                          <a:effectLst/>
                          <a:latin typeface="Consolas" panose="020B0609020204030204" pitchFamily="49" charset="0"/>
                        </a:rPr>
                        <a:t>1.21.0</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creationTimestamp</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FCC28C"/>
                          </a:solidFill>
                          <a:effectLst/>
                          <a:latin typeface="Consolas" panose="020B0609020204030204" pitchFamily="49" charset="0"/>
                        </a:rPr>
                        <a:t>null</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labels:</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A2FCA2"/>
                          </a:solidFill>
                          <a:effectLst/>
                          <a:latin typeface="Consolas" panose="020B0609020204030204" pitchFamily="49" charset="0"/>
                        </a:rPr>
                        <a:t>io.kompose.service</a:t>
                      </a:r>
                      <a:r>
                        <a:rPr lang="en-US" sz="900" b="0" i="0" u="none" strike="noStrike" dirty="0">
                          <a:solidFill>
                            <a:srgbClr val="A2FCA2"/>
                          </a:solidFill>
                          <a:effectLst/>
                          <a:latin typeface="Consolas" panose="020B0609020204030204" pitchFamily="49" charset="0"/>
                        </a:rPr>
                        <a: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rabbit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spec:</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containers:</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 image: rabbitmq:3-management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imagePullPolicy</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name: </a:t>
                      </a:r>
                      <a:r>
                        <a:rPr lang="en-US" sz="900" b="0" i="0" u="none" strike="noStrike" dirty="0">
                          <a:solidFill>
                            <a:srgbClr val="A2FCA2"/>
                          </a:solidFill>
                          <a:effectLst/>
                          <a:latin typeface="Consolas" panose="020B0609020204030204" pitchFamily="49" charset="0"/>
                        </a:rPr>
                        <a:t>rabbit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ports:</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 </a:t>
                      </a:r>
                      <a:r>
                        <a:rPr lang="en-US" sz="900" b="0" i="0" u="none" strike="noStrike" dirty="0" err="1">
                          <a:solidFill>
                            <a:srgbClr val="FFFFFF"/>
                          </a:solidFill>
                          <a:effectLst/>
                          <a:latin typeface="Consolas" panose="020B0609020204030204" pitchFamily="49" charset="0"/>
                        </a:rPr>
                        <a:t>containerPort</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D36363"/>
                          </a:solidFill>
                          <a:effectLst/>
                          <a:latin typeface="Consolas" panose="020B0609020204030204" pitchFamily="49" charset="0"/>
                        </a:rPr>
                        <a:t>5672</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resources: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restartPolicy</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Always</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a:t>
                      </a:r>
                      <a:r>
                        <a:rPr lang="en-US" sz="900" b="0" i="0" u="none" strike="noStrike" dirty="0" err="1">
                          <a:solidFill>
                            <a:srgbClr val="FFFFFF"/>
                          </a:solidFill>
                          <a:effectLst/>
                          <a:latin typeface="Consolas" panose="020B0609020204030204" pitchFamily="49" charset="0"/>
                        </a:rPr>
                        <a:t>serviceAccountName</a:t>
                      </a:r>
                      <a:r>
                        <a:rPr lang="en-US" sz="900" b="0" i="0" u="none" strike="noStrike" dirty="0">
                          <a:solidFill>
                            <a:srgbClr val="FFFFFF"/>
                          </a:solidFill>
                          <a:effectLst/>
                          <a:latin typeface="Consolas" panose="020B0609020204030204" pitchFamily="49" charset="0"/>
                        </a:rPr>
                        <a:t>: </a:t>
                      </a:r>
                      <a:r>
                        <a:rPr lang="en-US" sz="900" b="0" i="0" u="none" strike="noStrike" dirty="0">
                          <a:solidFill>
                            <a:srgbClr val="A2FCA2"/>
                          </a:solidFill>
                          <a:effectLst/>
                          <a:latin typeface="Consolas" panose="020B0609020204030204" pitchFamily="49" charset="0"/>
                        </a:rPr>
                        <a:t>""</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    volumes: </a:t>
                      </a:r>
                      <a:r>
                        <a:rPr lang="en-US" sz="900" b="0" i="0" u="none" strike="noStrike" dirty="0">
                          <a:solidFill>
                            <a:srgbClr val="FCC28C"/>
                          </a:solidFill>
                          <a:effectLst/>
                          <a:latin typeface="Consolas" panose="020B0609020204030204" pitchFamily="49" charset="0"/>
                        </a:rPr>
                        <a:t>null</a:t>
                      </a:r>
                      <a:br>
                        <a:rPr lang="en-US" sz="900" b="0" i="0" u="none" strike="noStrike" dirty="0">
                          <a:solidFill>
                            <a:srgbClr val="FFFFFF"/>
                          </a:solidFill>
                          <a:effectLst/>
                          <a:latin typeface="Consolas" panose="020B0609020204030204" pitchFamily="49" charset="0"/>
                        </a:rPr>
                      </a:br>
                      <a:r>
                        <a:rPr lang="en-US" sz="900" b="0" i="0" u="none" strike="noStrike" dirty="0">
                          <a:solidFill>
                            <a:srgbClr val="FFFFFF"/>
                          </a:solidFill>
                          <a:effectLst/>
                          <a:latin typeface="Consolas" panose="020B0609020204030204" pitchFamily="49" charset="0"/>
                        </a:rPr>
                        <a:t>status: </a:t>
                      </a:r>
                      <a:r>
                        <a:rPr lang="en-US" sz="900" b="0" i="0" u="none" strike="noStrike" dirty="0">
                          <a:solidFill>
                            <a:srgbClr val="A2FCA2"/>
                          </a:solidFill>
                          <a:effectLst/>
                          <a:latin typeface="Consolas" panose="020B0609020204030204" pitchFamily="49" charset="0"/>
                        </a:rPr>
                        <a:t>{}</a:t>
                      </a:r>
                      <a:endParaRPr lang="en-US" sz="900" dirty="0">
                        <a:effectLst/>
                      </a:endParaRPr>
                    </a:p>
                  </a:txBody>
                  <a:tcPr marL="35388" marR="35388" marT="35388" marB="35388">
                    <a:lnL>
                      <a:noFill/>
                    </a:lnL>
                    <a:lnR>
                      <a:noFill/>
                    </a:lnR>
                    <a:lnT>
                      <a:noFill/>
                    </a:lnT>
                    <a:lnB>
                      <a:noFill/>
                    </a:lnB>
                    <a:solidFill>
                      <a:srgbClr val="333333"/>
                    </a:solidFill>
                  </a:tcPr>
                </a:tc>
                <a:extLst>
                  <a:ext uri="{0D108BD9-81ED-4DB2-BD59-A6C34878D82A}">
                    <a16:rowId xmlns:a16="http://schemas.microsoft.com/office/drawing/2014/main" val="1617775011"/>
                  </a:ext>
                </a:extLst>
              </a:tr>
            </a:tbl>
          </a:graphicData>
        </a:graphic>
      </p:graphicFrame>
      <p:sp>
        <p:nvSpPr>
          <p:cNvPr id="10" name="Rectangle 2">
            <a:extLst>
              <a:ext uri="{FF2B5EF4-FFF2-40B4-BE49-F238E27FC236}">
                <a16:creationId xmlns:a16="http://schemas.microsoft.com/office/drawing/2014/main" id="{E7FC5561-AFD6-F344-A98D-4E6D42E0B6EF}"/>
              </a:ext>
            </a:extLst>
          </p:cNvPr>
          <p:cNvSpPr>
            <a:spLocks noChangeArrowheads="1"/>
          </p:cNvSpPr>
          <p:nvPr/>
        </p:nvSpPr>
        <p:spPr bwMode="auto">
          <a:xfrm>
            <a:off x="9704820" y="1257873"/>
            <a:ext cx="364599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5B7E2680-2194-A747-98B5-077C18DBFC16}"/>
              </a:ext>
            </a:extLst>
          </p:cNvPr>
          <p:cNvSpPr txBox="1"/>
          <p:nvPr/>
        </p:nvSpPr>
        <p:spPr>
          <a:xfrm>
            <a:off x="838200" y="1726225"/>
            <a:ext cx="6633532" cy="2123658"/>
          </a:xfrm>
          <a:prstGeom prst="rect">
            <a:avLst/>
          </a:prstGeom>
          <a:noFill/>
        </p:spPr>
        <p:txBody>
          <a:bodyPr wrap="square" rtlCol="0">
            <a:spAutoFit/>
          </a:bodyPr>
          <a:lstStyle/>
          <a:p>
            <a:pPr marL="285750" indent="-285750">
              <a:buFont typeface="Arial" panose="020B0604020202020204" pitchFamily="34" charset="0"/>
              <a:buChar char="•"/>
            </a:pPr>
            <a:r>
              <a:rPr lang="en-US" sz="2400" dirty="0"/>
              <a:t>This deployment runs a </a:t>
            </a:r>
            <a:r>
              <a:rPr lang="en-US" sz="2400" dirty="0" err="1"/>
              <a:t>rabbitmq</a:t>
            </a:r>
            <a:r>
              <a:rPr lang="en-US" sz="2400" dirty="0"/>
              <a:t> docker image on port 5762. The rabbit Kubernetes service provides access to port 5762.</a:t>
            </a:r>
          </a:p>
          <a:p>
            <a:pPr marL="285750" indent="-285750">
              <a:buFont typeface="Arial" panose="020B0604020202020204" pitchFamily="34" charset="0"/>
              <a:buChar char="•"/>
            </a:pPr>
            <a:r>
              <a:rPr lang="en-US" sz="2400" dirty="0"/>
              <a:t>For a good tutorial on </a:t>
            </a:r>
            <a:r>
              <a:rPr lang="en-US" sz="2400" dirty="0" err="1"/>
              <a:t>rabbitmq</a:t>
            </a:r>
            <a:r>
              <a:rPr lang="en-US" sz="2400" dirty="0"/>
              <a:t> and </a:t>
            </a:r>
            <a:r>
              <a:rPr lang="en-US" sz="2400" dirty="0" err="1"/>
              <a:t>nameko</a:t>
            </a:r>
            <a:r>
              <a:rPr lang="en-US" sz="2400" dirty="0"/>
              <a:t>, see </a:t>
            </a:r>
            <a:r>
              <a:rPr lang="en-US" u="sng" dirty="0">
                <a:hlinkClick r:id="rId2"/>
              </a:rPr>
              <a:t>https://www.toptal.com/python/introduction-python-microservices-nameko</a:t>
            </a:r>
            <a:endParaRPr lang="en-US" dirty="0"/>
          </a:p>
        </p:txBody>
      </p:sp>
    </p:spTree>
    <p:extLst>
      <p:ext uri="{BB962C8B-B14F-4D97-AF65-F5344CB8AC3E}">
        <p14:creationId xmlns:p14="http://schemas.microsoft.com/office/powerpoint/2010/main" val="1402700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B295-9789-394B-B74A-772C0D04D72E}"/>
              </a:ext>
            </a:extLst>
          </p:cNvPr>
          <p:cNvSpPr>
            <a:spLocks noGrp="1"/>
          </p:cNvSpPr>
          <p:nvPr>
            <p:ph type="title"/>
          </p:nvPr>
        </p:nvSpPr>
        <p:spPr/>
        <p:txBody>
          <a:bodyPr/>
          <a:lstStyle/>
          <a:p>
            <a:r>
              <a:rPr lang="en-US" dirty="0"/>
              <a:t>Deploy Redis </a:t>
            </a:r>
            <a:r>
              <a:rPr lang="en-US" dirty="0" err="1"/>
              <a:t>Deployement</a:t>
            </a:r>
            <a:r>
              <a:rPr lang="en-US" dirty="0"/>
              <a:t> to Kubernetes</a:t>
            </a:r>
          </a:p>
        </p:txBody>
      </p:sp>
      <p:graphicFrame>
        <p:nvGraphicFramePr>
          <p:cNvPr id="6" name="Content Placeholder 5">
            <a:extLst>
              <a:ext uri="{FF2B5EF4-FFF2-40B4-BE49-F238E27FC236}">
                <a16:creationId xmlns:a16="http://schemas.microsoft.com/office/drawing/2014/main" id="{EB7C3FB9-52C2-9840-95CF-CD7DB97ED393}"/>
              </a:ext>
            </a:extLst>
          </p:cNvPr>
          <p:cNvGraphicFramePr>
            <a:graphicFrameLocks noGrp="1"/>
          </p:cNvGraphicFramePr>
          <p:nvPr>
            <p:ph idx="1"/>
            <p:extLst>
              <p:ext uri="{D42A27DB-BD31-4B8C-83A1-F6EECF244321}">
                <p14:modId xmlns:p14="http://schemas.microsoft.com/office/powerpoint/2010/main" val="56199471"/>
              </p:ext>
            </p:extLst>
          </p:nvPr>
        </p:nvGraphicFramePr>
        <p:xfrm>
          <a:off x="8543505" y="1690688"/>
          <a:ext cx="2810295" cy="4471470"/>
        </p:xfrm>
        <a:graphic>
          <a:graphicData uri="http://schemas.openxmlformats.org/drawingml/2006/table">
            <a:tbl>
              <a:tblPr/>
              <a:tblGrid>
                <a:gridCol w="2810295">
                  <a:extLst>
                    <a:ext uri="{9D8B030D-6E8A-4147-A177-3AD203B41FA5}">
                      <a16:colId xmlns:a16="http://schemas.microsoft.com/office/drawing/2014/main" val="33252959"/>
                    </a:ext>
                  </a:extLst>
                </a:gridCol>
              </a:tblGrid>
              <a:tr h="4465120">
                <a:tc>
                  <a:txBody>
                    <a:bodyPr/>
                    <a:lstStyle/>
                    <a:p>
                      <a:pPr rtl="0" fontAlgn="t">
                        <a:spcBef>
                          <a:spcPts val="0"/>
                        </a:spcBef>
                        <a:spcAft>
                          <a:spcPts val="0"/>
                        </a:spcAft>
                      </a:pPr>
                      <a:r>
                        <a:rPr lang="en-US" sz="600" b="0" i="0" u="none" strike="noStrike" dirty="0">
                          <a:solidFill>
                            <a:srgbClr val="FC9B9B"/>
                          </a:solidFill>
                          <a:effectLst/>
                          <a:latin typeface="Consolas" panose="020B0609020204030204" pitchFamily="49" charset="0"/>
                        </a:rPr>
                        <a:t>---</a:t>
                      </a:r>
                      <a:br>
                        <a:rPr lang="en-US" sz="600" b="0" i="0" u="none" strike="noStrike" dirty="0">
                          <a:solidFill>
                            <a:srgbClr val="FFFFFF"/>
                          </a:solidFill>
                          <a:effectLst/>
                          <a:latin typeface="Consolas" panose="020B0609020204030204" pitchFamily="49" charset="0"/>
                        </a:rPr>
                      </a:br>
                      <a:r>
                        <a:rPr lang="en-US" sz="600" b="0" i="0" u="none" strike="noStrike" dirty="0" err="1">
                          <a:solidFill>
                            <a:srgbClr val="FFFFFF"/>
                          </a:solidFill>
                          <a:effectLst/>
                          <a:latin typeface="Consolas" panose="020B0609020204030204" pitchFamily="49" charset="0"/>
                        </a:rPr>
                        <a:t>apiVersion</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v1</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kind: </a:t>
                      </a:r>
                      <a:r>
                        <a:rPr lang="en-US" sz="600" b="0" i="0" u="none" strike="noStrike" dirty="0">
                          <a:solidFill>
                            <a:srgbClr val="A2FCA2"/>
                          </a:solidFill>
                          <a:effectLst/>
                          <a:latin typeface="Consolas" panose="020B0609020204030204" pitchFamily="49" charset="0"/>
                        </a:rPr>
                        <a:t>Service</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metadata:</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name: </a:t>
                      </a:r>
                      <a:r>
                        <a:rPr lang="en-US" sz="600" b="0" i="0" u="none" strike="noStrike" dirty="0" err="1">
                          <a:solidFill>
                            <a:srgbClr val="A2FCA2"/>
                          </a:solidFill>
                          <a:effectLst/>
                          <a:latin typeface="Consolas" panose="020B0609020204030204" pitchFamily="49" charset="0"/>
                        </a:rPr>
                        <a:t>redis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labels: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app: </a:t>
                      </a:r>
                      <a:r>
                        <a:rPr lang="en-US" sz="600" b="0" i="0" u="none" strike="noStrike" dirty="0" err="1">
                          <a:solidFill>
                            <a:srgbClr val="A2FCA2"/>
                          </a:solidFill>
                          <a:effectLst/>
                          <a:latin typeface="Consolas" panose="020B0609020204030204" pitchFamily="49" charset="0"/>
                        </a:rPr>
                        <a:t>redis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role: </a:t>
                      </a:r>
                      <a:r>
                        <a:rPr lang="en-US" sz="600" b="0" i="0" u="none" strike="noStrike" dirty="0">
                          <a:solidFill>
                            <a:srgbClr val="A2FCA2"/>
                          </a:solidFill>
                          <a:effectLst/>
                          <a:latin typeface="Consolas" panose="020B0609020204030204" pitchFamily="49" charset="0"/>
                        </a:rPr>
                        <a:t>master</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tier: </a:t>
                      </a:r>
                      <a:r>
                        <a:rPr lang="en-US" sz="600" b="0" i="0" u="none" strike="noStrike" dirty="0">
                          <a:solidFill>
                            <a:srgbClr val="A2FCA2"/>
                          </a:solidFill>
                          <a:effectLst/>
                          <a:latin typeface="Consolas" panose="020B0609020204030204" pitchFamily="49" charset="0"/>
                        </a:rPr>
                        <a:t>backend</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spec:</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ports: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 port: </a:t>
                      </a:r>
                      <a:r>
                        <a:rPr lang="en-US" sz="600" b="0" i="0" u="none" strike="noStrike" dirty="0">
                          <a:solidFill>
                            <a:srgbClr val="D36363"/>
                          </a:solidFill>
                          <a:effectLst/>
                          <a:latin typeface="Consolas" panose="020B0609020204030204" pitchFamily="49" charset="0"/>
                        </a:rPr>
                        <a:t>6379</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FFFFFF"/>
                          </a:solidFill>
                          <a:effectLst/>
                          <a:latin typeface="Consolas" panose="020B0609020204030204" pitchFamily="49" charset="0"/>
                        </a:rPr>
                        <a:t>targetPort</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D36363"/>
                          </a:solidFill>
                          <a:effectLst/>
                          <a:latin typeface="Consolas" panose="020B0609020204030204" pitchFamily="49" charset="0"/>
                        </a:rPr>
                        <a:t>6379</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selector:</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app: </a:t>
                      </a:r>
                      <a:r>
                        <a:rPr lang="en-US" sz="600" b="0" i="0" u="none" strike="noStrike" dirty="0" err="1">
                          <a:solidFill>
                            <a:srgbClr val="A2FCA2"/>
                          </a:solidFill>
                          <a:effectLst/>
                          <a:latin typeface="Consolas" panose="020B0609020204030204" pitchFamily="49" charset="0"/>
                        </a:rPr>
                        <a:t>redis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role: </a:t>
                      </a:r>
                      <a:r>
                        <a:rPr lang="en-US" sz="600" b="0" i="0" u="none" strike="noStrike" dirty="0">
                          <a:solidFill>
                            <a:srgbClr val="A2FCA2"/>
                          </a:solidFill>
                          <a:effectLst/>
                          <a:latin typeface="Consolas" panose="020B0609020204030204" pitchFamily="49" charset="0"/>
                        </a:rPr>
                        <a:t>master</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tier: </a:t>
                      </a:r>
                      <a:r>
                        <a:rPr lang="en-US" sz="600" b="0" i="0" u="none" strike="noStrike" dirty="0">
                          <a:solidFill>
                            <a:srgbClr val="A2FCA2"/>
                          </a:solidFill>
                          <a:effectLst/>
                          <a:latin typeface="Consolas" panose="020B0609020204030204" pitchFamily="49" charset="0"/>
                        </a:rPr>
                        <a:t>backend</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C9B9B"/>
                          </a:solidFill>
                          <a:effectLst/>
                          <a:latin typeface="Consolas" panose="020B0609020204030204" pitchFamily="49" charset="0"/>
                        </a:rPr>
                        <a:t>---</a:t>
                      </a:r>
                      <a:br>
                        <a:rPr lang="en-US" sz="600" b="0" i="0" u="none" strike="noStrike" dirty="0">
                          <a:solidFill>
                            <a:srgbClr val="FFFFFF"/>
                          </a:solidFill>
                          <a:effectLst/>
                          <a:latin typeface="Consolas" panose="020B0609020204030204" pitchFamily="49" charset="0"/>
                        </a:rPr>
                      </a:br>
                      <a:r>
                        <a:rPr lang="en-US" sz="600" b="0" i="0" u="none" strike="noStrike" dirty="0" err="1">
                          <a:solidFill>
                            <a:srgbClr val="FFFFFF"/>
                          </a:solidFill>
                          <a:effectLst/>
                          <a:latin typeface="Consolas" panose="020B0609020204030204" pitchFamily="49" charset="0"/>
                        </a:rPr>
                        <a:t>apiVersion</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A2FCA2"/>
                          </a:solidFill>
                          <a:effectLst/>
                          <a:latin typeface="Consolas" panose="020B0609020204030204" pitchFamily="49" charset="0"/>
                        </a:rPr>
                        <a:t>apps/v1</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888888"/>
                          </a:solidFill>
                          <a:effectLst/>
                          <a:latin typeface="Consolas" panose="020B0609020204030204" pitchFamily="49" charset="0"/>
                        </a:rPr>
                        <a:t># for versions before 1.9.0 use apps/v1beta2</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kind: </a:t>
                      </a:r>
                      <a:r>
                        <a:rPr lang="en-US" sz="600" b="0" i="0" u="none" strike="noStrike" dirty="0">
                          <a:solidFill>
                            <a:srgbClr val="A2FCA2"/>
                          </a:solidFill>
                          <a:effectLst/>
                          <a:latin typeface="Consolas" panose="020B0609020204030204" pitchFamily="49" charset="0"/>
                        </a:rPr>
                        <a:t>Deployment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metadata:</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name: </a:t>
                      </a:r>
                      <a:r>
                        <a:rPr lang="en-US" sz="600" b="0" i="0" u="none" strike="noStrike" dirty="0" err="1">
                          <a:solidFill>
                            <a:srgbClr val="A2FCA2"/>
                          </a:solidFill>
                          <a:effectLst/>
                          <a:latin typeface="Consolas" panose="020B0609020204030204" pitchFamily="49" charset="0"/>
                        </a:rPr>
                        <a:t>redis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labels: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app: </a:t>
                      </a:r>
                      <a:r>
                        <a:rPr lang="en-US" sz="600" b="0" i="0" u="none" strike="noStrike" dirty="0" err="1">
                          <a:solidFill>
                            <a:srgbClr val="A2FCA2"/>
                          </a:solidFill>
                          <a:effectLst/>
                          <a:latin typeface="Consolas" panose="020B0609020204030204" pitchFamily="49" charset="0"/>
                        </a:rPr>
                        <a:t>redis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spec:</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selector:</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FFFFFF"/>
                          </a:solidFill>
                          <a:effectLst/>
                          <a:latin typeface="Consolas" panose="020B0609020204030204" pitchFamily="49" charset="0"/>
                        </a:rPr>
                        <a:t>matchLabels</a:t>
                      </a:r>
                      <a:r>
                        <a:rPr lang="en-US" sz="600" b="0" i="0" u="none" strike="noStrike" dirty="0">
                          <a:solidFill>
                            <a:srgbClr val="FFFFFF"/>
                          </a:solidFill>
                          <a:effectLst/>
                          <a:latin typeface="Consolas" panose="020B0609020204030204" pitchFamily="49" charset="0"/>
                        </a:rPr>
                        <a:t>:</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app: </a:t>
                      </a:r>
                      <a:r>
                        <a:rPr lang="en-US" sz="600" b="0" i="0" u="none" strike="noStrike" dirty="0" err="1">
                          <a:solidFill>
                            <a:srgbClr val="A2FCA2"/>
                          </a:solidFill>
                          <a:effectLst/>
                          <a:latin typeface="Consolas" panose="020B0609020204030204" pitchFamily="49" charset="0"/>
                        </a:rPr>
                        <a:t>redis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role: </a:t>
                      </a:r>
                      <a:r>
                        <a:rPr lang="en-US" sz="600" b="0" i="0" u="none" strike="noStrike" dirty="0">
                          <a:solidFill>
                            <a:srgbClr val="A2FCA2"/>
                          </a:solidFill>
                          <a:effectLst/>
                          <a:latin typeface="Consolas" panose="020B0609020204030204" pitchFamily="49" charset="0"/>
                        </a:rPr>
                        <a:t>master</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tier: </a:t>
                      </a:r>
                      <a:r>
                        <a:rPr lang="en-US" sz="600" b="0" i="0" u="none" strike="noStrike" dirty="0">
                          <a:solidFill>
                            <a:srgbClr val="A2FCA2"/>
                          </a:solidFill>
                          <a:effectLst/>
                          <a:latin typeface="Consolas" panose="020B0609020204030204" pitchFamily="49" charset="0"/>
                        </a:rPr>
                        <a:t>backend</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replicas: </a:t>
                      </a:r>
                      <a:r>
                        <a:rPr lang="en-US" sz="600" b="0" i="0" u="none" strike="noStrike" dirty="0">
                          <a:solidFill>
                            <a:srgbClr val="D36363"/>
                          </a:solidFill>
                          <a:effectLst/>
                          <a:latin typeface="Consolas" panose="020B0609020204030204" pitchFamily="49" charset="0"/>
                        </a:rPr>
                        <a:t>1</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template:</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metadata:</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labels: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app: </a:t>
                      </a:r>
                      <a:r>
                        <a:rPr lang="en-US" sz="600" b="0" i="0" u="none" strike="noStrike" dirty="0" err="1">
                          <a:solidFill>
                            <a:srgbClr val="A2FCA2"/>
                          </a:solidFill>
                          <a:effectLst/>
                          <a:latin typeface="Consolas" panose="020B0609020204030204" pitchFamily="49" charset="0"/>
                        </a:rPr>
                        <a:t>redis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role: </a:t>
                      </a:r>
                      <a:r>
                        <a:rPr lang="en-US" sz="600" b="0" i="0" u="none" strike="noStrike" dirty="0">
                          <a:solidFill>
                            <a:srgbClr val="A2FCA2"/>
                          </a:solidFill>
                          <a:effectLst/>
                          <a:latin typeface="Consolas" panose="020B0609020204030204" pitchFamily="49" charset="0"/>
                        </a:rPr>
                        <a:t>master</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tier: </a:t>
                      </a:r>
                      <a:r>
                        <a:rPr lang="en-US" sz="600" b="0" i="0" u="none" strike="noStrike" dirty="0">
                          <a:solidFill>
                            <a:srgbClr val="A2FCA2"/>
                          </a:solidFill>
                          <a:effectLst/>
                          <a:latin typeface="Consolas" panose="020B0609020204030204" pitchFamily="49" charset="0"/>
                        </a:rPr>
                        <a:t>backend</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spec:</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containers: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 name: </a:t>
                      </a:r>
                      <a:r>
                        <a:rPr lang="en-US" sz="600" b="0" i="0" u="none" strike="noStrike" dirty="0">
                          <a:solidFill>
                            <a:srgbClr val="A2FCA2"/>
                          </a:solidFill>
                          <a:effectLst/>
                          <a:latin typeface="Consolas" panose="020B0609020204030204" pitchFamily="49" charset="0"/>
                        </a:rPr>
                        <a:t>master</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image: </a:t>
                      </a:r>
                      <a:r>
                        <a:rPr lang="en-US" sz="600" b="0" i="0" u="none" strike="noStrike" dirty="0">
                          <a:solidFill>
                            <a:srgbClr val="A2FCA2"/>
                          </a:solidFill>
                          <a:effectLst/>
                          <a:latin typeface="Consolas" panose="020B0609020204030204" pitchFamily="49" charset="0"/>
                        </a:rPr>
                        <a:t>k8s.gcr.io/redis:e2e</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888888"/>
                          </a:solidFill>
                          <a:effectLst/>
                          <a:latin typeface="Consolas" panose="020B0609020204030204" pitchFamily="49" charset="0"/>
                        </a:rPr>
                        <a:t># or just image: </a:t>
                      </a:r>
                      <a:r>
                        <a:rPr lang="en-US" sz="600" b="0" i="0" u="none" strike="noStrike" dirty="0" err="1">
                          <a:solidFill>
                            <a:srgbClr val="888888"/>
                          </a:solidFill>
                          <a:effectLst/>
                          <a:latin typeface="Consolas" panose="020B0609020204030204" pitchFamily="49" charset="0"/>
                        </a:rPr>
                        <a:t>redis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resources: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requests: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a:t>
                      </a:r>
                      <a:r>
                        <a:rPr lang="en-US" sz="600" b="0" i="0" u="none" strike="noStrike" dirty="0" err="1">
                          <a:solidFill>
                            <a:srgbClr val="FFFFFF"/>
                          </a:solidFill>
                          <a:effectLst/>
                          <a:latin typeface="Consolas" panose="020B0609020204030204" pitchFamily="49" charset="0"/>
                        </a:rPr>
                        <a:t>cpu</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D36363"/>
                          </a:solidFill>
                          <a:effectLst/>
                          <a:latin typeface="Consolas" panose="020B0609020204030204" pitchFamily="49" charset="0"/>
                        </a:rPr>
                        <a:t>100</a:t>
                      </a:r>
                      <a:r>
                        <a:rPr lang="en-US" sz="600" b="0" i="0" u="none" strike="noStrike" dirty="0">
                          <a:solidFill>
                            <a:srgbClr val="A2FCA2"/>
                          </a:solidFill>
                          <a:effectLst/>
                          <a:latin typeface="Consolas" panose="020B0609020204030204" pitchFamily="49" charset="0"/>
                        </a:rPr>
                        <a:t>m</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memory: </a:t>
                      </a:r>
                      <a:r>
                        <a:rPr lang="en-US" sz="600" b="0" i="0" u="none" strike="noStrike" dirty="0">
                          <a:solidFill>
                            <a:srgbClr val="D36363"/>
                          </a:solidFill>
                          <a:effectLst/>
                          <a:latin typeface="Consolas" panose="020B0609020204030204" pitchFamily="49" charset="0"/>
                        </a:rPr>
                        <a:t>100</a:t>
                      </a:r>
                      <a:r>
                        <a:rPr lang="en-US" sz="600" b="0" i="0" u="none" strike="noStrike" dirty="0">
                          <a:solidFill>
                            <a:srgbClr val="A2FCA2"/>
                          </a:solidFill>
                          <a:effectLst/>
                          <a:latin typeface="Consolas" panose="020B0609020204030204" pitchFamily="49" charset="0"/>
                        </a:rPr>
                        <a:t>Mi</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ports:</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FFFFF"/>
                          </a:solidFill>
                          <a:effectLst/>
                          <a:latin typeface="Consolas" panose="020B0609020204030204" pitchFamily="49" charset="0"/>
                        </a:rPr>
                        <a:t>          - </a:t>
                      </a:r>
                      <a:r>
                        <a:rPr lang="en-US" sz="600" b="0" i="0" u="none" strike="noStrike" dirty="0" err="1">
                          <a:solidFill>
                            <a:srgbClr val="FFFFFF"/>
                          </a:solidFill>
                          <a:effectLst/>
                          <a:latin typeface="Consolas" panose="020B0609020204030204" pitchFamily="49" charset="0"/>
                        </a:rPr>
                        <a:t>containerPort</a:t>
                      </a:r>
                      <a:r>
                        <a:rPr lang="en-US" sz="600" b="0" i="0" u="none" strike="noStrike" dirty="0">
                          <a:solidFill>
                            <a:srgbClr val="FFFFFF"/>
                          </a:solidFill>
                          <a:effectLst/>
                          <a:latin typeface="Consolas" panose="020B0609020204030204" pitchFamily="49" charset="0"/>
                        </a:rPr>
                        <a:t>: </a:t>
                      </a:r>
                      <a:r>
                        <a:rPr lang="en-US" sz="600" b="0" i="0" u="none" strike="noStrike" dirty="0">
                          <a:solidFill>
                            <a:srgbClr val="D36363"/>
                          </a:solidFill>
                          <a:effectLst/>
                          <a:latin typeface="Consolas" panose="020B0609020204030204" pitchFamily="49" charset="0"/>
                        </a:rPr>
                        <a:t>6379</a:t>
                      </a:r>
                      <a:br>
                        <a:rPr lang="en-US" sz="600" b="0" i="0" u="none" strike="noStrike" dirty="0">
                          <a:solidFill>
                            <a:srgbClr val="FFFFFF"/>
                          </a:solidFill>
                          <a:effectLst/>
                          <a:latin typeface="Consolas" panose="020B0609020204030204" pitchFamily="49" charset="0"/>
                        </a:rPr>
                      </a:br>
                      <a:r>
                        <a:rPr lang="en-US" sz="600" b="0" i="0" u="none" strike="noStrike" dirty="0">
                          <a:solidFill>
                            <a:srgbClr val="FC9B9B"/>
                          </a:solidFill>
                          <a:effectLst/>
                          <a:latin typeface="Consolas" panose="020B0609020204030204" pitchFamily="49" charset="0"/>
                        </a:rPr>
                        <a:t>---</a:t>
                      </a:r>
                      <a:endParaRPr lang="en-US" sz="1200" dirty="0">
                        <a:effectLst/>
                      </a:endParaRPr>
                    </a:p>
                  </a:txBody>
                  <a:tcPr marL="41175" marR="41175" marT="41175" marB="41175">
                    <a:lnL>
                      <a:noFill/>
                    </a:lnL>
                    <a:lnR>
                      <a:noFill/>
                    </a:lnR>
                    <a:lnT>
                      <a:noFill/>
                    </a:lnT>
                    <a:lnB>
                      <a:noFill/>
                    </a:lnB>
                    <a:solidFill>
                      <a:srgbClr val="333333"/>
                    </a:solidFill>
                  </a:tcPr>
                </a:tc>
                <a:extLst>
                  <a:ext uri="{0D108BD9-81ED-4DB2-BD59-A6C34878D82A}">
                    <a16:rowId xmlns:a16="http://schemas.microsoft.com/office/drawing/2014/main" val="705779724"/>
                  </a:ext>
                </a:extLst>
              </a:tr>
            </a:tbl>
          </a:graphicData>
        </a:graphic>
      </p:graphicFrame>
      <p:sp>
        <p:nvSpPr>
          <p:cNvPr id="7" name="Rectangle 2">
            <a:extLst>
              <a:ext uri="{FF2B5EF4-FFF2-40B4-BE49-F238E27FC236}">
                <a16:creationId xmlns:a16="http://schemas.microsoft.com/office/drawing/2014/main" id="{1D2ACC65-CBC3-9847-8901-2A75285C1990}"/>
              </a:ext>
            </a:extLst>
          </p:cNvPr>
          <p:cNvSpPr>
            <a:spLocks noChangeArrowheads="1"/>
          </p:cNvSpPr>
          <p:nvPr/>
        </p:nvSpPr>
        <p:spPr bwMode="auto">
          <a:xfrm>
            <a:off x="6640749" y="1457040"/>
            <a:ext cx="502500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FA2ED43-FA0C-D645-925F-E7100231A72B}"/>
              </a:ext>
            </a:extLst>
          </p:cNvPr>
          <p:cNvSpPr txBox="1"/>
          <p:nvPr/>
        </p:nvSpPr>
        <p:spPr>
          <a:xfrm>
            <a:off x="307749" y="1595539"/>
            <a:ext cx="6219511"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This deployment runs a </a:t>
            </a:r>
            <a:r>
              <a:rPr lang="en-US" dirty="0" err="1"/>
              <a:t>redis</a:t>
            </a:r>
            <a:r>
              <a:rPr lang="en-US" dirty="0"/>
              <a:t> docker image on port 6379. The </a:t>
            </a:r>
            <a:r>
              <a:rPr lang="en-US" dirty="0" err="1"/>
              <a:t>redis</a:t>
            </a:r>
            <a:r>
              <a:rPr lang="en-US" dirty="0"/>
              <a:t> Kubernetes service provides access to port 6379.</a:t>
            </a:r>
          </a:p>
          <a:p>
            <a:endParaRPr lang="en-US" dirty="0"/>
          </a:p>
        </p:txBody>
      </p:sp>
    </p:spTree>
    <p:extLst>
      <p:ext uri="{BB962C8B-B14F-4D97-AF65-F5344CB8AC3E}">
        <p14:creationId xmlns:p14="http://schemas.microsoft.com/office/powerpoint/2010/main" val="2696141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TotalTime>
  <Words>6221</Words>
  <Application>Microsoft Macintosh PowerPoint</Application>
  <PresentationFormat>Widescreen</PresentationFormat>
  <Paragraphs>160</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Consolas</vt:lpstr>
      <vt:lpstr>Menlo</vt:lpstr>
      <vt:lpstr>Office Theme</vt:lpstr>
      <vt:lpstr>Custom Scaling on Kubernetes</vt:lpstr>
      <vt:lpstr>Gateway Service</vt:lpstr>
      <vt:lpstr>Bookings Service</vt:lpstr>
      <vt:lpstr>Presenting the Custom Metric</vt:lpstr>
      <vt:lpstr>PowerPoint Presentation</vt:lpstr>
      <vt:lpstr>Airmiles Service</vt:lpstr>
      <vt:lpstr>Basic Architecture</vt:lpstr>
      <vt:lpstr>Deploy Rabbitmq deployment (messaging service) to Kubernetes</vt:lpstr>
      <vt:lpstr>Deploy Redis Deployement to Kubernetes</vt:lpstr>
      <vt:lpstr>Deploy Gateway Service</vt:lpstr>
      <vt:lpstr>Deploy Bookings Deployment</vt:lpstr>
      <vt:lpstr>Deploy Airmiles Deployment</vt:lpstr>
      <vt:lpstr>Kubectl</vt:lpstr>
      <vt:lpstr>Using the Kuberenetes dashboard</vt:lpstr>
      <vt:lpstr>Test</vt:lpstr>
      <vt:lpstr>Deploy Prometheus</vt:lpstr>
      <vt:lpstr>Prometheus Deployment</vt:lpstr>
      <vt:lpstr>Prometheus config-map</vt:lpstr>
      <vt:lpstr>The Rules Config</vt:lpstr>
      <vt:lpstr>RBAC</vt:lpstr>
      <vt:lpstr>Kubectl Prometheus </vt:lpstr>
      <vt:lpstr>Check to see that Prometheus is working</vt:lpstr>
      <vt:lpstr>Prometheus Dashboard</vt:lpstr>
      <vt:lpstr>PowerPoint Presentation</vt:lpstr>
      <vt:lpstr>Prometheus Kubernetes API Adapter</vt:lpstr>
      <vt:lpstr>Deploy Adapter</vt:lpstr>
      <vt:lpstr>Check Adapter</vt:lpstr>
      <vt:lpstr>Create Horizontal Pod Autoscaler</vt:lpstr>
      <vt:lpstr>Deploy the hpa</vt:lpstr>
      <vt:lpstr>Check to see if deployed properly</vt:lpstr>
      <vt:lpstr>Set HPA sync time</vt:lpstr>
      <vt:lpstr>Test HPA</vt:lpstr>
      <vt:lpstr>PowerPoint Presentation</vt:lpstr>
      <vt:lpstr>PowerPoint Presentation</vt:lpstr>
      <vt:lpstr>PowerPoint Presentation</vt:lpstr>
      <vt:lpstr>We can add another deployment to scale at a different rate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 Scaling on Kubernetes</dc:title>
  <dc:creator>Ethan Soclof [student]</dc:creator>
  <cp:lastModifiedBy>Ethan Soclof [student]</cp:lastModifiedBy>
  <cp:revision>26</cp:revision>
  <dcterms:created xsi:type="dcterms:W3CDTF">2020-07-16T14:36:40Z</dcterms:created>
  <dcterms:modified xsi:type="dcterms:W3CDTF">2020-08-25T16:53:58Z</dcterms:modified>
</cp:coreProperties>
</file>